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  <p:sldId id="267" r:id="rId11"/>
    <p:sldId id="262" r:id="rId12"/>
    <p:sldId id="266" r:id="rId13"/>
    <p:sldId id="268" r:id="rId14"/>
    <p:sldId id="269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343" autoAdjust="0"/>
  </p:normalViewPr>
  <p:slideViewPr>
    <p:cSldViewPr>
      <p:cViewPr varScale="1">
        <p:scale>
          <a:sx n="78" d="100"/>
          <a:sy n="78" d="100"/>
        </p:scale>
        <p:origin x="-25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FFABE-3078-42E8-8EDD-92366888D798}" type="datetimeFigureOut">
              <a:rPr lang="en-GB" smtClean="0"/>
              <a:pPr/>
              <a:t>13/10/2015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99340-F1CD-4CEF-ACE9-AE61B733DF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08334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B3544-A57A-40C3-A24E-A3FA0C20EB1F}" type="datetimeFigureOut">
              <a:rPr lang="en-GB" smtClean="0"/>
              <a:pPr/>
              <a:t>13/10/2015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D6203-8488-4B94-87E8-95771C5B46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2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412327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0882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Answer B – both the assertion and the reason are true but the reason is NOT the correct</a:t>
            </a:r>
            <a:r>
              <a:rPr lang="en-GB" baseline="0" dirty="0" smtClean="0"/>
              <a:t> explanation for the assertion.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68351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48670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3660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5766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73066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08048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6133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 ARQ tests 2 facts and the relationship between them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61623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3789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Format of an ARQ</a:t>
            </a:r>
          </a:p>
          <a:p>
            <a:r>
              <a:rPr lang="en-GB" dirty="0" smtClean="0"/>
              <a:t>Question number in top left corner</a:t>
            </a:r>
          </a:p>
          <a:p>
            <a:r>
              <a:rPr lang="en-GB" dirty="0" smtClean="0"/>
              <a:t>Followed by an assertion and a reason.</a:t>
            </a:r>
          </a:p>
          <a:p>
            <a:r>
              <a:rPr lang="en-GB" dirty="0" smtClean="0"/>
              <a:t>Joined by the word</a:t>
            </a:r>
            <a:r>
              <a:rPr lang="en-GB" baseline="0" dirty="0" smtClean="0"/>
              <a:t> ‘because ‘to help consider the link or decide if it exists</a:t>
            </a:r>
          </a:p>
          <a:p>
            <a:r>
              <a:rPr lang="en-GB" baseline="0" dirty="0" smtClean="0"/>
              <a:t>After this are the possible options available</a:t>
            </a:r>
          </a:p>
          <a:p>
            <a:r>
              <a:rPr lang="en-GB" baseline="0" dirty="0" smtClean="0"/>
              <a:t>A -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assertion and reason are true, and reason is the correct explanation for assertion</a:t>
            </a:r>
            <a:endParaRPr lang="en-GB" baseline="0" dirty="0" smtClean="0"/>
          </a:p>
          <a:p>
            <a:r>
              <a:rPr lang="en-GB" baseline="0" dirty="0" smtClean="0"/>
              <a:t>B -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assertion and reason are true, and reason is not a correct explanation for assertion</a:t>
            </a:r>
            <a:endParaRPr lang="en-GB" baseline="0" dirty="0" smtClean="0"/>
          </a:p>
          <a:p>
            <a:r>
              <a:rPr lang="en-GB" baseline="0" dirty="0" smtClean="0"/>
              <a:t>CDE – are related to the possibility that the assertion or the reason is false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58220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49119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D6203-8488-4B94-87E8-95771C5B463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982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5EC2E1-8873-46E6-AE01-57324072B29C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D415A-CB6C-42D3-A876-86AABAA2C3D0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41A536-9198-47E1-91DF-CD5820EED8F4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C59B51-EC3B-4F81-AFA2-F3827B2E763B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462FB-EE02-444B-8BFB-CC12510C4017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6096DE-27BE-4905-85BF-16D9CAD39F79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BC8560-F48D-4379-8A62-14D2F301896A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ED443-4460-4C5A-BA1D-563136241582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02F582-D07C-486C-AF9A-B75C03330A91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93EDC8-8990-450C-A97D-DE6FAD8083F4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4BB05C-8B80-4410-9A56-2BD9E3C9BBBD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64A790E-247F-40D1-8E12-EB050D1D4786}" type="datetime1">
              <a:rPr lang="en-GB" smtClean="0"/>
              <a:pPr/>
              <a:t>13/10/2015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C3E293-22B4-41D4-BFCF-0E3BFCF8A24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use of Assertion Reason Questions to promote higher order thinking in GEN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Dr Rosalind Brownlow</a:t>
            </a:r>
          </a:p>
          <a:p>
            <a:r>
              <a:rPr lang="en-GB" dirty="0" smtClean="0"/>
              <a:t>University of York</a:t>
            </a:r>
          </a:p>
          <a:p>
            <a:r>
              <a:rPr lang="en-GB" dirty="0" smtClean="0"/>
              <a:t>Ted Hewitt, Devi </a:t>
            </a:r>
            <a:r>
              <a:rPr lang="en-GB" dirty="0" err="1" smtClean="0"/>
              <a:t>Nanen</a:t>
            </a:r>
            <a:r>
              <a:rPr lang="en-GB" dirty="0"/>
              <a:t>,</a:t>
            </a:r>
            <a:r>
              <a:rPr lang="en-GB" dirty="0" smtClean="0"/>
              <a:t> Mike Parker &amp; Cecilia Lowe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509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700808"/>
            <a:ext cx="8880987" cy="345638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ARQ Example:  non-clinical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3027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700808"/>
            <a:ext cx="8679878" cy="345638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ARQ Example - clinical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78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ARQs test 2 facts and the relationship between them.</a:t>
            </a:r>
          </a:p>
          <a:p>
            <a:r>
              <a:rPr lang="en-GB" dirty="0" smtClean="0"/>
              <a:t>ARQs cover a lot of content in a single question</a:t>
            </a:r>
          </a:p>
          <a:p>
            <a:r>
              <a:rPr lang="en-GB" dirty="0" smtClean="0"/>
              <a:t>ARQs aim to promote higher level thinking by testing understanding as well as knowledge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key features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1408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ARQs have a good backwash effect </a:t>
            </a:r>
          </a:p>
          <a:p>
            <a:pPr lvl="1"/>
            <a:r>
              <a:rPr lang="en-GB" dirty="0" smtClean="0"/>
              <a:t>i.e. they promote active study</a:t>
            </a:r>
          </a:p>
          <a:p>
            <a:r>
              <a:rPr lang="en-GB" dirty="0" smtClean="0"/>
              <a:t>ARQs promote higher order thinking</a:t>
            </a:r>
          </a:p>
          <a:p>
            <a:pPr lvl="1"/>
            <a:r>
              <a:rPr lang="en-GB" dirty="0" smtClean="0"/>
              <a:t> success rate in exam was high</a:t>
            </a:r>
          </a:p>
          <a:p>
            <a:r>
              <a:rPr lang="en-GB" dirty="0" smtClean="0"/>
              <a:t>ARQs challenging but efficient to write</a:t>
            </a:r>
          </a:p>
          <a:p>
            <a:pPr lvl="1"/>
            <a:r>
              <a:rPr lang="en-GB" dirty="0" smtClean="0"/>
              <a:t>same stem for 5 responses</a:t>
            </a:r>
          </a:p>
          <a:p>
            <a:r>
              <a:rPr lang="en-GB" dirty="0" smtClean="0"/>
              <a:t>Students perception of benefits? </a:t>
            </a:r>
          </a:p>
          <a:p>
            <a:pPr lvl="1"/>
            <a:r>
              <a:rPr lang="en-GB" dirty="0" smtClean="0"/>
              <a:t>Awaiting results of survey.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tentative findings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060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Thank-you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www.york.ac.uk/rosbrownlow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4711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 smtClean="0"/>
              <a:t>GEN challenge </a:t>
            </a:r>
            <a:r>
              <a:rPr lang="en-GB" dirty="0"/>
              <a:t>the traditional methods of learning and teaching in nurse education (Koch et al 2011</a:t>
            </a:r>
            <a:r>
              <a:rPr lang="en-GB" dirty="0" smtClean="0"/>
              <a:t>)</a:t>
            </a:r>
            <a:r>
              <a:rPr lang="en-GB" dirty="0"/>
              <a:t> </a:t>
            </a:r>
            <a:endParaRPr lang="en-GB" dirty="0" smtClean="0"/>
          </a:p>
          <a:p>
            <a:pPr lvl="0"/>
            <a:r>
              <a:rPr lang="en-GB" dirty="0" smtClean="0"/>
              <a:t>GEN </a:t>
            </a:r>
            <a:r>
              <a:rPr lang="en-GB" dirty="0"/>
              <a:t>students need a curriculum that is challenging and stimulating (</a:t>
            </a:r>
            <a:r>
              <a:rPr lang="en-GB" dirty="0" err="1"/>
              <a:t>Halkett</a:t>
            </a:r>
            <a:r>
              <a:rPr lang="en-GB" dirty="0"/>
              <a:t> and </a:t>
            </a:r>
            <a:r>
              <a:rPr lang="en-GB" dirty="0" err="1"/>
              <a:t>Mcafferty</a:t>
            </a:r>
            <a:r>
              <a:rPr lang="en-GB" dirty="0"/>
              <a:t> (2006</a:t>
            </a:r>
            <a:r>
              <a:rPr lang="en-GB" dirty="0" smtClean="0"/>
              <a:t>)</a:t>
            </a:r>
          </a:p>
          <a:p>
            <a:pPr lvl="0"/>
            <a:r>
              <a:rPr lang="en-GB" dirty="0"/>
              <a:t>GEN students need a curriculum that promotes higher order thinking – (</a:t>
            </a:r>
            <a:r>
              <a:rPr lang="en-GB" dirty="0" err="1"/>
              <a:t>McGarry</a:t>
            </a:r>
            <a:r>
              <a:rPr lang="en-GB" dirty="0"/>
              <a:t> el al 2011</a:t>
            </a:r>
            <a:r>
              <a:rPr lang="en-GB" dirty="0" smtClean="0"/>
              <a:t>)</a:t>
            </a:r>
          </a:p>
          <a:p>
            <a:r>
              <a:rPr lang="en-GB" dirty="0"/>
              <a:t>GEN students need a curriculum that challenge them to reach their full potential (</a:t>
            </a:r>
            <a:r>
              <a:rPr lang="en-GB" dirty="0" err="1"/>
              <a:t>Cangelosi</a:t>
            </a:r>
            <a:r>
              <a:rPr lang="en-GB" dirty="0"/>
              <a:t> 2007)</a:t>
            </a:r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429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/>
              <a:t>Knowledge of applied life sciences in undergraduate pre-registration nursing programmes within the department is normally assessed by Multiple Choice Questionnaires and short answer questions.</a:t>
            </a:r>
          </a:p>
          <a:p>
            <a:pPr lvl="0"/>
            <a:r>
              <a:rPr lang="en-GB" dirty="0"/>
              <a:t>These methods of assessment have been criticised in the literature for their limited capacity to represent real world situations authentically and promote higher order thinking. </a:t>
            </a:r>
          </a:p>
          <a:p>
            <a:pPr lvl="0"/>
            <a:r>
              <a:rPr lang="en-GB" dirty="0"/>
              <a:t>Assertion-Reason Questions (ARQs) are promoted in the literature as an alternative approach which encourages higher order thinking and promotes deep learning. </a:t>
            </a:r>
          </a:p>
          <a:p>
            <a:pPr lvl="0"/>
            <a:r>
              <a:rPr lang="en-GB" dirty="0"/>
              <a:t>The PG Diploma with Professional Registration in Nursing </a:t>
            </a:r>
            <a:r>
              <a:rPr lang="en-GB"/>
              <a:t>team </a:t>
            </a:r>
            <a:r>
              <a:rPr lang="en-GB" smtClean="0"/>
              <a:t>were </a:t>
            </a:r>
            <a:r>
              <a:rPr lang="en-GB" dirty="0"/>
              <a:t>seeking an approach to closed examinations that enhances learners’ critical thinking and promotes deep learning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>
                <a:ea typeface="Calibri"/>
                <a:cs typeface="Times New Roman"/>
              </a:rPr>
              <a:t>Can ARQs enhance the development of critical thinking in postgraduate pre-registration nursing students? </a:t>
            </a:r>
            <a:endParaRPr lang="en-GB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77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To adopt ARQs as the method of formative and summative assessment of applied life sciences </a:t>
            </a:r>
            <a:r>
              <a:rPr lang="en-GB" dirty="0" smtClean="0"/>
              <a:t>to </a:t>
            </a:r>
            <a:r>
              <a:rPr lang="en-GB" dirty="0"/>
              <a:t>enhance the critical thinking of learners engaged in the programme and promote deep learning associated with a post graduate level of study. </a:t>
            </a:r>
            <a:endParaRPr lang="en-GB" dirty="0" smtClean="0"/>
          </a:p>
          <a:p>
            <a:pPr lvl="0"/>
            <a:r>
              <a:rPr lang="en-GB" dirty="0"/>
              <a:t>Evaluation through </a:t>
            </a:r>
          </a:p>
          <a:p>
            <a:pPr lvl="1"/>
            <a:r>
              <a:rPr lang="en-GB" dirty="0"/>
              <a:t>analysis of results</a:t>
            </a:r>
          </a:p>
          <a:p>
            <a:pPr lvl="1"/>
            <a:r>
              <a:rPr lang="en-GB" dirty="0"/>
              <a:t>post assessment survey of students</a:t>
            </a:r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ARQ Project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8208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 assertion-reason question combines the elements of multiple-choice and true/false question types</a:t>
            </a:r>
          </a:p>
          <a:p>
            <a:r>
              <a:rPr lang="en-GB" dirty="0" smtClean="0"/>
              <a:t>This allows for the testing of more complicated issues and requires a higher level of learning </a:t>
            </a:r>
          </a:p>
          <a:p>
            <a:r>
              <a:rPr lang="en-GB" dirty="0" smtClean="0"/>
              <a:t>Assertion-reason questions can be used to explore cause and effect and identify relationships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ARQs?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7943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question consists of two statements: an assertion and a reason</a:t>
            </a:r>
          </a:p>
          <a:p>
            <a:r>
              <a:rPr lang="en-GB" dirty="0" smtClean="0"/>
              <a:t>The student must first determine whether each statement is true, then determine whether the reasons correctly explains the assertion</a:t>
            </a:r>
          </a:p>
          <a:p>
            <a:r>
              <a:rPr lang="en-GB" dirty="0" smtClean="0"/>
              <a:t>There is one option for each possible outcome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ARQ 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363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067" y="1556792"/>
            <a:ext cx="8994429" cy="352839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ARQ Layout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2183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both sentences to see if they are correct or incorrect.</a:t>
            </a:r>
          </a:p>
          <a:p>
            <a:r>
              <a:rPr lang="en-GB" dirty="0" smtClean="0"/>
              <a:t>If you identify an incorrect statement options A&amp;B can be excluded so only the last 3 options need to be considered</a:t>
            </a:r>
          </a:p>
          <a:p>
            <a:r>
              <a:rPr lang="en-GB" dirty="0" smtClean="0"/>
              <a:t>If the assertion is wrong – choose option C</a:t>
            </a:r>
          </a:p>
          <a:p>
            <a:r>
              <a:rPr lang="en-GB" dirty="0" smtClean="0"/>
              <a:t>If the reason is wrong – choose option D</a:t>
            </a:r>
          </a:p>
          <a:p>
            <a:r>
              <a:rPr lang="en-GB" dirty="0" smtClean="0"/>
              <a:t>If both the assertion and the reason are wrong – choose option 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step in solving an ARQ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746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both the assertion and the reason statements are correct then you need to choose between option A and B.</a:t>
            </a:r>
          </a:p>
          <a:p>
            <a:r>
              <a:rPr lang="en-GB" dirty="0" smtClean="0"/>
              <a:t>This is the most confusing part for students.</a:t>
            </a:r>
          </a:p>
          <a:p>
            <a:r>
              <a:rPr lang="en-GB" dirty="0" smtClean="0"/>
              <a:t>One way to think of it – </a:t>
            </a:r>
          </a:p>
          <a:p>
            <a:pPr marL="0" indent="0" algn="ctr">
              <a:buNone/>
            </a:pPr>
            <a:r>
              <a:rPr lang="en-GB" dirty="0" smtClean="0"/>
              <a:t>“assertion statement” is true because “reason statement”</a:t>
            </a:r>
          </a:p>
          <a:p>
            <a:r>
              <a:rPr lang="en-GB" dirty="0" smtClean="0"/>
              <a:t>If this makes sense then option A is correct</a:t>
            </a:r>
          </a:p>
          <a:p>
            <a:r>
              <a:rPr lang="en-GB" dirty="0" smtClean="0"/>
              <a:t>If not,  then its option B. </a:t>
            </a:r>
          </a:p>
          <a:p>
            <a:r>
              <a:rPr lang="en-GB" dirty="0" smtClean="0"/>
              <a:t>It can help to write the statements out.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ros.brownlow@york.ac.uk  @rosbrownlow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Second Step in solving an ARQ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7163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A8F2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A8F2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A8F2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230</TotalTime>
  <Words>783</Words>
  <Application>Microsoft Office PowerPoint</Application>
  <PresentationFormat>On-screen Show (4:3)</PresentationFormat>
  <Paragraphs>97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The use of Assertion Reason Questions to promote higher order thinking in GEN</vt:lpstr>
      <vt:lpstr>Background</vt:lpstr>
      <vt:lpstr>Can ARQs enhance the development of critical thinking in postgraduate pre-registration nursing students? </vt:lpstr>
      <vt:lpstr>ARQ Project</vt:lpstr>
      <vt:lpstr>What are ARQs?</vt:lpstr>
      <vt:lpstr>The ARQ Format</vt:lpstr>
      <vt:lpstr>ARQ Layout</vt:lpstr>
      <vt:lpstr>First step in solving an ARQ</vt:lpstr>
      <vt:lpstr>Second Step in solving an ARQ</vt:lpstr>
      <vt:lpstr>ARQ Example:  non-clinical</vt:lpstr>
      <vt:lpstr>ARQ Example - clinical</vt:lpstr>
      <vt:lpstr>Summary of key features</vt:lpstr>
      <vt:lpstr>Our tentative findings</vt:lpstr>
      <vt:lpstr>Thank-you</vt:lpstr>
    </vt:vector>
  </TitlesOfParts>
  <Company>University of York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use of Assertion Reason Questions to promote higher order thinking in GEN</dc:title>
  <dc:creator>Brownlow, R.</dc:creator>
  <cp:lastModifiedBy>Ros</cp:lastModifiedBy>
  <cp:revision>13</cp:revision>
  <cp:lastPrinted>2015-10-13T17:48:11Z</cp:lastPrinted>
  <dcterms:created xsi:type="dcterms:W3CDTF">2015-10-13T13:57:35Z</dcterms:created>
  <dcterms:modified xsi:type="dcterms:W3CDTF">2015-10-13T20:35:23Z</dcterms:modified>
</cp:coreProperties>
</file>