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4" r:id="rId1"/>
  </p:sldMasterIdLst>
  <p:notesMasterIdLst>
    <p:notesMasterId r:id="rId12"/>
  </p:notesMasterIdLst>
  <p:handoutMasterIdLst>
    <p:handoutMasterId r:id="rId13"/>
  </p:handoutMasterIdLst>
  <p:sldIdLst>
    <p:sldId id="256" r:id="rId2"/>
    <p:sldId id="257" r:id="rId3"/>
    <p:sldId id="258" r:id="rId4"/>
    <p:sldId id="260" r:id="rId5"/>
    <p:sldId id="259" r:id="rId6"/>
    <p:sldId id="264" r:id="rId7"/>
    <p:sldId id="271" r:id="rId8"/>
    <p:sldId id="268" r:id="rId9"/>
    <p:sldId id="269" r:id="rId10"/>
    <p:sldId id="270" r:id="rId11"/>
  </p:sldIdLst>
  <p:sldSz cx="9144000" cy="6858000" type="screen4x3"/>
  <p:notesSz cx="6858000" cy="9144000"/>
  <p:custDataLst>
    <p:tags r:id="rId14"/>
  </p:custDataLst>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extLst>
    <p:ext uri="{EFAFB233-063F-42B5-8137-9DF3F51BA10A}">
      <p15:sldGuideLst xmlns:p15="http://schemas.microsoft.com/office/powerpoint/2012/main" xmlns="">
        <p15:guide id="1" orient="horz" pos="197">
          <p15:clr>
            <a:srgbClr val="A4A3A4"/>
          </p15:clr>
        </p15:guide>
        <p15:guide id="2" orient="horz" pos="572">
          <p15:clr>
            <a:srgbClr val="A4A3A4"/>
          </p15:clr>
        </p15:guide>
        <p15:guide id="3" orient="horz" pos="1389">
          <p15:clr>
            <a:srgbClr val="A4A3A4"/>
          </p15:clr>
        </p15:guide>
        <p15:guide id="4" orient="horz" pos="1525">
          <p15:clr>
            <a:srgbClr val="A4A3A4"/>
          </p15:clr>
        </p15:guide>
        <p15:guide id="5" orient="horz" pos="799">
          <p15:clr>
            <a:srgbClr val="A4A3A4"/>
          </p15:clr>
        </p15:guide>
        <p15:guide id="6" orient="horz" pos="4123">
          <p15:clr>
            <a:srgbClr val="A4A3A4"/>
          </p15:clr>
        </p15:guide>
        <p15:guide id="7" pos="657">
          <p15:clr>
            <a:srgbClr val="A4A3A4"/>
          </p15:clr>
        </p15:guide>
        <p15:guide id="8" pos="5284">
          <p15:clr>
            <a:srgbClr val="A4A3A4"/>
          </p15:clr>
        </p15:guide>
        <p15:guide id="9" pos="195">
          <p15:clr>
            <a:srgbClr val="A4A3A4"/>
          </p15:clr>
        </p15:guide>
        <p15:guide id="10" pos="2995">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3300"/>
    <a:srgbClr val="000099"/>
    <a:srgbClr val="455560"/>
    <a:srgbClr val="4D4D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787"/>
    <p:restoredTop sz="94434" autoAdjust="0"/>
  </p:normalViewPr>
  <p:slideViewPr>
    <p:cSldViewPr>
      <p:cViewPr>
        <p:scale>
          <a:sx n="68" d="100"/>
          <a:sy n="68" d="100"/>
        </p:scale>
        <p:origin x="-834" y="-258"/>
      </p:cViewPr>
      <p:guideLst>
        <p:guide orient="horz" pos="197"/>
        <p:guide orient="horz" pos="572"/>
        <p:guide orient="horz" pos="1389"/>
        <p:guide orient="horz" pos="1525"/>
        <p:guide orient="horz" pos="799"/>
        <p:guide orient="horz" pos="4123"/>
        <p:guide pos="657"/>
        <p:guide pos="5284"/>
        <p:guide pos="195"/>
        <p:guide pos="29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330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ea typeface="ＭＳ Ｐゴシック" pitchFamily="124" charset="-128"/>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defRPr sz="1200">
                <a:ea typeface="ＭＳ Ｐゴシック" pitchFamily="124" charset="-128"/>
                <a:cs typeface="+mn-cs"/>
              </a:defRPr>
            </a:lvl1pPr>
          </a:lstStyle>
          <a:p>
            <a:pPr>
              <a:defRPr/>
            </a:pPr>
            <a:fld id="{49A33F3D-448C-4340-BCF4-160B95727498}" type="datetimeFigureOut">
              <a:rPr lang="en-US"/>
              <a:pPr>
                <a:defRPr/>
              </a:pPr>
              <a:t>10/14/2015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a:ea typeface="ＭＳ Ｐゴシック" pitchFamily="124" charset="-128"/>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0" hangingPunct="0">
              <a:defRPr sz="1200">
                <a:ea typeface="ＭＳ Ｐゴシック" pitchFamily="124" charset="-128"/>
                <a:cs typeface="+mn-cs"/>
              </a:defRPr>
            </a:lvl1pPr>
          </a:lstStyle>
          <a:p>
            <a:pPr>
              <a:defRPr/>
            </a:pPr>
            <a:fld id="{63CF7C67-7D13-4A4A-A7FB-5A394C14C0CE}" type="slidenum">
              <a:rPr lang="en-GB"/>
              <a:pPr>
                <a:defRPr/>
              </a:pPr>
              <a:t>‹#›</a:t>
            </a:fld>
            <a:endParaRPr lang="en-GB"/>
          </a:p>
        </p:txBody>
      </p:sp>
    </p:spTree>
    <p:extLst>
      <p:ext uri="{BB962C8B-B14F-4D97-AF65-F5344CB8AC3E}">
        <p14:creationId xmlns:p14="http://schemas.microsoft.com/office/powerpoint/2010/main" val="492305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124" charset="-128"/>
                <a:cs typeface="+mn-cs"/>
              </a:defRPr>
            </a:lvl1pPr>
          </a:lstStyle>
          <a:p>
            <a:pPr>
              <a:defRPr/>
            </a:pPr>
            <a:endParaRPr lang="en-US"/>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124" charset="-128"/>
                <a:cs typeface="+mn-cs"/>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124" charset="-128"/>
                <a:cs typeface="+mn-cs"/>
              </a:defRPr>
            </a:lvl1pPr>
          </a:lstStyle>
          <a:p>
            <a:pPr>
              <a:defRPr/>
            </a:pPr>
            <a:endParaRPr lang="en-US"/>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ea typeface="ＭＳ Ｐゴシック" pitchFamily="124" charset="-128"/>
                <a:cs typeface="+mn-cs"/>
              </a:defRPr>
            </a:lvl1pPr>
          </a:lstStyle>
          <a:p>
            <a:pPr>
              <a:defRPr/>
            </a:pPr>
            <a:fld id="{8F22E803-BF43-43BE-89A8-54E76A984141}" type="slidenum">
              <a:rPr lang="en-US"/>
              <a:pPr>
                <a:defRPr/>
              </a:pPr>
              <a:t>‹#›</a:t>
            </a:fld>
            <a:endParaRPr lang="en-US"/>
          </a:p>
        </p:txBody>
      </p:sp>
    </p:spTree>
    <p:extLst>
      <p:ext uri="{BB962C8B-B14F-4D97-AF65-F5344CB8AC3E}">
        <p14:creationId xmlns:p14="http://schemas.microsoft.com/office/powerpoint/2010/main" val="17604776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24" charset="-128"/>
        <a:cs typeface="ＭＳ Ｐゴシック"/>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24" charset="-128"/>
        <a:cs typeface="ＭＳ Ｐゴシック"/>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24" charset="-128"/>
        <a:cs typeface="ＭＳ Ｐゴシック"/>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24" charset="-128"/>
        <a:cs typeface="ＭＳ Ｐゴシック"/>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24" charset="-128"/>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7"/>
          <p:cNvSpPr>
            <a:spLocks noGrp="1" noChangeArrowheads="1"/>
          </p:cNvSpPr>
          <p:nvPr>
            <p:ph type="sldNum" sz="quarter" idx="5"/>
          </p:nvPr>
        </p:nvSpPr>
        <p:spPr>
          <a:noFill/>
        </p:spPr>
        <p:txBody>
          <a:bodyPr/>
          <a:lstStyle/>
          <a:p>
            <a:fld id="{3FA83735-E409-4139-B37B-29B0DC6B9D3E}" type="slidenum">
              <a:rPr lang="en-US" smtClean="0">
                <a:ea typeface="ＭＳ Ｐゴシック"/>
                <a:cs typeface="ＭＳ Ｐゴシック"/>
              </a:rPr>
              <a:pPr/>
              <a:t>1</a:t>
            </a:fld>
            <a:endParaRPr lang="en-US" smtClean="0">
              <a:ea typeface="ＭＳ Ｐゴシック"/>
              <a:cs typeface="ＭＳ Ｐゴシック"/>
            </a:endParaRPr>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pPr eaLnBrk="1" hangingPunct="1"/>
            <a:endParaRPr lang="en-GB" smtClean="0">
              <a:ea typeface="ＭＳ Ｐゴシック"/>
            </a:endParaRPr>
          </a:p>
        </p:txBody>
      </p:sp>
    </p:spTree>
    <p:extLst>
      <p:ext uri="{BB962C8B-B14F-4D97-AF65-F5344CB8AC3E}">
        <p14:creationId xmlns:p14="http://schemas.microsoft.com/office/powerpoint/2010/main" val="249571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D38DA0FC-AD4A-4B9E-919B-3CFD1C0ED8A6}" type="slidenum">
              <a:rPr lang="en-US" sz="1200"/>
              <a:pPr algn="r" eaLnBrk="0" hangingPunct="0"/>
              <a:t>10</a:t>
            </a:fld>
            <a:endParaRPr lang="en-US" sz="120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marL="228600" indent="-228600"/>
            <a:endParaRPr lang="en-GB" b="1" smtClean="0">
              <a:ea typeface="ＭＳ Ｐゴシック"/>
            </a:endParaRPr>
          </a:p>
        </p:txBody>
      </p:sp>
    </p:spTree>
    <p:extLst>
      <p:ext uri="{BB962C8B-B14F-4D97-AF65-F5344CB8AC3E}">
        <p14:creationId xmlns:p14="http://schemas.microsoft.com/office/powerpoint/2010/main" val="84214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7"/>
          <p:cNvSpPr>
            <a:spLocks noGrp="1" noChangeArrowheads="1"/>
          </p:cNvSpPr>
          <p:nvPr>
            <p:ph type="sldNum" sz="quarter" idx="5"/>
          </p:nvPr>
        </p:nvSpPr>
        <p:spPr>
          <a:noFill/>
        </p:spPr>
        <p:txBody>
          <a:bodyPr/>
          <a:lstStyle/>
          <a:p>
            <a:fld id="{395F30AD-75C8-47FD-B10D-2786D37F6B4D}" type="slidenum">
              <a:rPr lang="en-US" smtClean="0">
                <a:ea typeface="ＭＳ Ｐゴシック"/>
                <a:cs typeface="ＭＳ Ｐゴシック"/>
              </a:rPr>
              <a:pPr/>
              <a:t>2</a:t>
            </a:fld>
            <a:endParaRPr lang="en-US" smtClean="0">
              <a:ea typeface="ＭＳ Ｐゴシック"/>
              <a:cs typeface="ＭＳ Ｐゴシック"/>
            </a:endParaRPr>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pPr eaLnBrk="1" hangingPunct="1"/>
            <a:endParaRPr lang="en-GB" smtClean="0">
              <a:ea typeface="ＭＳ Ｐゴシック"/>
            </a:endParaRPr>
          </a:p>
        </p:txBody>
      </p:sp>
    </p:spTree>
    <p:extLst>
      <p:ext uri="{BB962C8B-B14F-4D97-AF65-F5344CB8AC3E}">
        <p14:creationId xmlns:p14="http://schemas.microsoft.com/office/powerpoint/2010/main" val="3709029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9F8F95A1-7E71-466C-90A0-D6AA3C520DC5}" type="slidenum">
              <a:rPr lang="en-US" smtClean="0">
                <a:ea typeface="ＭＳ Ｐゴシック"/>
                <a:cs typeface="ＭＳ Ｐゴシック"/>
              </a:rPr>
              <a:pPr/>
              <a:t>3</a:t>
            </a:fld>
            <a:endParaRPr lang="en-US" smtClean="0">
              <a:ea typeface="ＭＳ Ｐゴシック"/>
              <a:cs typeface="ＭＳ Ｐゴシック"/>
            </a:endParaRP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r>
              <a:rPr lang="en-GB" dirty="0" err="1" smtClean="0">
                <a:ea typeface="ＭＳ Ｐゴシック"/>
              </a:rPr>
              <a:t>Revans</a:t>
            </a:r>
            <a:r>
              <a:rPr lang="en-GB" dirty="0" smtClean="0">
                <a:ea typeface="ＭＳ Ｐゴシック"/>
              </a:rPr>
              <a:t> proposed that learning is not merely the acquisition of knowledge through reading or listening to a teacher. He observed that his most successful colleagues were those who would discuss their ideas with others in an inquiring, problem focused way. By presenting a problem and allowing others to question us about that problem, </a:t>
            </a:r>
            <a:r>
              <a:rPr lang="en-GB" dirty="0" err="1" smtClean="0">
                <a:ea typeface="ＭＳ Ｐゴシック"/>
              </a:rPr>
              <a:t>Revans</a:t>
            </a:r>
            <a:r>
              <a:rPr lang="en-GB" dirty="0" smtClean="0">
                <a:ea typeface="ＭＳ Ｐゴシック"/>
              </a:rPr>
              <a:t> says that active learning and change will result. Therefore action learning involves reflection on our experiences and then help from others to make changes.</a:t>
            </a:r>
          </a:p>
        </p:txBody>
      </p:sp>
    </p:spTree>
    <p:extLst>
      <p:ext uri="{BB962C8B-B14F-4D97-AF65-F5344CB8AC3E}">
        <p14:creationId xmlns:p14="http://schemas.microsoft.com/office/powerpoint/2010/main" val="1013803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r>
              <a:rPr lang="en-GB" smtClean="0">
                <a:ea typeface="ＭＳ Ｐゴシック"/>
              </a:rPr>
              <a:t>Participants come to an action learning set with an intention to learn.  Students are willing to share their ideas and knowledge. This will assist others in learning, however through constructive and powerful questioning participants can reach a new perspective and change their future practice as a result.</a:t>
            </a:r>
          </a:p>
        </p:txBody>
      </p:sp>
    </p:spTree>
    <p:extLst>
      <p:ext uri="{BB962C8B-B14F-4D97-AF65-F5344CB8AC3E}">
        <p14:creationId xmlns:p14="http://schemas.microsoft.com/office/powerpoint/2010/main" val="2073014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fld id="{5135094C-668C-48C6-A932-C38D38C93322}" type="slidenum">
              <a:rPr lang="en-US" smtClean="0">
                <a:ea typeface="ＭＳ Ｐゴシック"/>
                <a:cs typeface="ＭＳ Ｐゴシック"/>
              </a:rPr>
              <a:pPr/>
              <a:t>5</a:t>
            </a:fld>
            <a:endParaRPr lang="en-US" smtClean="0">
              <a:ea typeface="ＭＳ Ｐゴシック"/>
              <a:cs typeface="ＭＳ Ｐゴシック"/>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eaLnBrk="1" hangingPunct="1"/>
            <a:endParaRPr lang="en-GB" smtClean="0">
              <a:ea typeface="ＭＳ Ｐゴシック"/>
            </a:endParaRPr>
          </a:p>
        </p:txBody>
      </p:sp>
    </p:spTree>
    <p:extLst>
      <p:ext uri="{BB962C8B-B14F-4D97-AF65-F5344CB8AC3E}">
        <p14:creationId xmlns:p14="http://schemas.microsoft.com/office/powerpoint/2010/main" val="392511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316F5243-291C-49E6-BAB5-F166D39D2A21}" type="slidenum">
              <a:rPr lang="en-US" sz="1200"/>
              <a:pPr algn="r" eaLnBrk="0" hangingPunct="0"/>
              <a:t>6</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pPr marL="228600" indent="-228600"/>
            <a:r>
              <a:rPr lang="en-GB" b="1" dirty="0" smtClean="0">
                <a:ea typeface="ＭＳ Ｐゴシック"/>
              </a:rPr>
              <a:t>Programme Learning Aims:</a:t>
            </a:r>
            <a:endParaRPr lang="en-GB" dirty="0" smtClean="0">
              <a:ea typeface="ＭＳ Ｐゴシック"/>
            </a:endParaRPr>
          </a:p>
          <a:p>
            <a:pPr marL="228600" indent="-228600"/>
            <a:r>
              <a:rPr lang="en-GB" dirty="0" smtClean="0">
                <a:ea typeface="ＭＳ Ｐゴシック"/>
              </a:rPr>
              <a:t>The aim of all of your programmes is to graduate students who: </a:t>
            </a:r>
          </a:p>
          <a:p>
            <a:pPr marL="228600" indent="-228600"/>
            <a:r>
              <a:rPr lang="en-GB" dirty="0" smtClean="0">
                <a:ea typeface="ＭＳ Ｐゴシック"/>
              </a:rPr>
              <a:t>have developed transferable skills such as the ability to demonstrate self awareness and confidence in their own abilities and an emerging potential to supervise, manage and lead others. </a:t>
            </a:r>
          </a:p>
          <a:p>
            <a:pPr marL="228600" indent="-228600"/>
            <a:r>
              <a:rPr lang="en-GB" dirty="0" smtClean="0">
                <a:ea typeface="ＭＳ Ｐゴシック"/>
              </a:rPr>
              <a:t>demonstrate the skills to manage their own continuing professional development and work effectively with other professionals</a:t>
            </a:r>
          </a:p>
          <a:p>
            <a:pPr marL="228600" indent="-228600"/>
            <a:r>
              <a:rPr lang="en-GB" dirty="0" smtClean="0">
                <a:ea typeface="ＭＳ Ｐゴシック"/>
              </a:rPr>
              <a:t>have had opportunity to explore the theory and practice of nursing in both primary and acute care settings.</a:t>
            </a:r>
          </a:p>
          <a:p>
            <a:pPr marL="228600" indent="-228600"/>
            <a:r>
              <a:rPr lang="en-GB" dirty="0" smtClean="0">
                <a:ea typeface="ＭＳ Ｐゴシック"/>
              </a:rPr>
              <a:t>contribute significantly to high quality person centred care across the lifespan. </a:t>
            </a:r>
          </a:p>
          <a:p>
            <a:pPr marL="228600" indent="-228600"/>
            <a:r>
              <a:rPr lang="en-GB" dirty="0" smtClean="0">
                <a:ea typeface="ＭＳ Ｐゴシック"/>
              </a:rPr>
              <a:t>are competent in the knowledge, skills, behaviour and values required of students, commensurate with Progression Point 1 as laid out within the NMC Standards for pre-registration nursing education (2010). </a:t>
            </a:r>
          </a:p>
          <a:p>
            <a:pPr marL="228600" indent="-228600"/>
            <a:endParaRPr lang="en-GB" dirty="0" smtClean="0">
              <a:ea typeface="ＭＳ Ｐゴシック"/>
            </a:endParaRPr>
          </a:p>
          <a:p>
            <a:pPr marL="228600" indent="-228600"/>
            <a:r>
              <a:rPr lang="en-GB" b="1" dirty="0" smtClean="0">
                <a:ea typeface="ＭＳ Ｐゴシック"/>
              </a:rPr>
              <a:t>Brookes Postgraduate Attributes</a:t>
            </a:r>
          </a:p>
          <a:p>
            <a:pPr marL="228600" indent="-228600">
              <a:buFontTx/>
              <a:buAutoNum type="alphaLcParenR"/>
            </a:pPr>
            <a:r>
              <a:rPr lang="en-GB" b="1" dirty="0" smtClean="0">
                <a:ea typeface="ＭＳ Ｐゴシック"/>
              </a:rPr>
              <a:t>Academic literacy</a:t>
            </a:r>
          </a:p>
          <a:p>
            <a:pPr marL="228600" indent="-228600">
              <a:buFontTx/>
              <a:buAutoNum type="alphaLcParenR"/>
            </a:pPr>
            <a:r>
              <a:rPr lang="en-GB" b="1" dirty="0" smtClean="0">
                <a:ea typeface="ＭＳ Ｐゴシック"/>
              </a:rPr>
              <a:t>Research literacy</a:t>
            </a:r>
          </a:p>
          <a:p>
            <a:pPr marL="228600" indent="-228600">
              <a:buFontTx/>
              <a:buAutoNum type="alphaLcParenR"/>
            </a:pPr>
            <a:r>
              <a:rPr lang="en-GB" b="1" dirty="0" smtClean="0">
                <a:ea typeface="ＭＳ Ｐゴシック"/>
              </a:rPr>
              <a:t>Critical self awareness and personal literacy –</a:t>
            </a:r>
            <a:r>
              <a:rPr lang="en-GB" dirty="0" smtClean="0">
                <a:ea typeface="ＭＳ Ｐゴシック"/>
              </a:rPr>
              <a:t>Demonstrate commitment to continuous self-improvement. To include the ability to lead and organise self and others; take personal responsibility in unpredictable and complex situations; make sound and appropriate decisions; to inspire and interact with others in diverse environments.</a:t>
            </a:r>
            <a:endParaRPr lang="en-GB" b="1" dirty="0" smtClean="0">
              <a:ea typeface="ＭＳ Ｐゴシック"/>
            </a:endParaRPr>
          </a:p>
          <a:p>
            <a:pPr marL="228600" indent="-228600">
              <a:buFontTx/>
              <a:buAutoNum type="alphaLcParenR"/>
            </a:pPr>
            <a:r>
              <a:rPr lang="en-GB" b="1" dirty="0" smtClean="0">
                <a:ea typeface="ＭＳ Ｐゴシック"/>
              </a:rPr>
              <a:t>Digital and information literacy</a:t>
            </a:r>
          </a:p>
          <a:p>
            <a:pPr marL="228600" indent="-228600">
              <a:buFontTx/>
              <a:buAutoNum type="alphaLcParenR"/>
            </a:pPr>
            <a:r>
              <a:rPr lang="en-GB" b="1" dirty="0" smtClean="0">
                <a:ea typeface="ＭＳ Ｐゴシック"/>
              </a:rPr>
              <a:t>Global citizenship –</a:t>
            </a:r>
            <a:r>
              <a:rPr lang="en-GB" dirty="0" smtClean="0">
                <a:ea typeface="ＭＳ Ｐゴシック"/>
              </a:rPr>
              <a:t>Knowledge and skills showing cross-cultural awareness, and valuing human diversity. The ability to work effectively, and responsibly, in a global context. Knowledge of global perspectives on how disciplinary knowledge is represented and understood within our cultures; cross-cultural capability beginning with an awareness of our own culture and perspectives and the development of the confidence to question one’s own values and those of others responsibly and ethically; and responsible citizenship, actively engaging with issues of equity and social justice, sustainability and the reduction of prejudice, stereotyping and discrimination.</a:t>
            </a:r>
            <a:endParaRPr lang="en-GB" b="1" dirty="0" smtClean="0">
              <a:ea typeface="ＭＳ Ｐゴシック"/>
            </a:endParaRPr>
          </a:p>
          <a:p>
            <a:pPr marL="228600" indent="-228600">
              <a:buFontTx/>
              <a:buAutoNum type="alphaLcParenR"/>
            </a:pPr>
            <a:endParaRPr lang="en-GB" b="1" dirty="0" smtClean="0">
              <a:ea typeface="ＭＳ Ｐゴシック"/>
            </a:endParaRPr>
          </a:p>
          <a:p>
            <a:pPr marL="228600" indent="-228600"/>
            <a:endParaRPr lang="en-GB" b="1" dirty="0" smtClean="0">
              <a:ea typeface="ＭＳ Ｐゴシック"/>
            </a:endParaRPr>
          </a:p>
        </p:txBody>
      </p:sp>
    </p:spTree>
    <p:extLst>
      <p:ext uri="{BB962C8B-B14F-4D97-AF65-F5344CB8AC3E}">
        <p14:creationId xmlns:p14="http://schemas.microsoft.com/office/powerpoint/2010/main" val="4022852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D38DA0FC-AD4A-4B9E-919B-3CFD1C0ED8A6}" type="slidenum">
              <a:rPr lang="en-US" sz="1200"/>
              <a:pPr algn="r" eaLnBrk="0" hangingPunct="0"/>
              <a:t>7</a:t>
            </a:fld>
            <a:endParaRPr lang="en-US" sz="120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marL="228600" indent="-228600"/>
            <a:endParaRPr lang="en-GB" b="1" smtClean="0">
              <a:ea typeface="ＭＳ Ｐゴシック"/>
            </a:endParaRPr>
          </a:p>
        </p:txBody>
      </p:sp>
    </p:spTree>
    <p:extLst>
      <p:ext uri="{BB962C8B-B14F-4D97-AF65-F5344CB8AC3E}">
        <p14:creationId xmlns:p14="http://schemas.microsoft.com/office/powerpoint/2010/main" val="2006327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D38DA0FC-AD4A-4B9E-919B-3CFD1C0ED8A6}" type="slidenum">
              <a:rPr lang="en-US" sz="1200"/>
              <a:pPr algn="r" eaLnBrk="0" hangingPunct="0"/>
              <a:t>8</a:t>
            </a:fld>
            <a:endParaRPr lang="en-US" sz="120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marL="228600" indent="-228600"/>
            <a:endParaRPr lang="en-GB" b="1" smtClean="0">
              <a:ea typeface="ＭＳ Ｐゴシック"/>
            </a:endParaRPr>
          </a:p>
        </p:txBody>
      </p:sp>
    </p:spTree>
    <p:extLst>
      <p:ext uri="{BB962C8B-B14F-4D97-AF65-F5344CB8AC3E}">
        <p14:creationId xmlns:p14="http://schemas.microsoft.com/office/powerpoint/2010/main" val="482972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eaLnBrk="0" hangingPunct="0"/>
            <a:fld id="{D38DA0FC-AD4A-4B9E-919B-3CFD1C0ED8A6}" type="slidenum">
              <a:rPr lang="en-US" sz="1200"/>
              <a:pPr algn="r" eaLnBrk="0" hangingPunct="0"/>
              <a:t>9</a:t>
            </a:fld>
            <a:endParaRPr lang="en-US" sz="120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marL="228600" indent="-228600"/>
            <a:endParaRPr lang="en-GB" b="1" smtClean="0">
              <a:ea typeface="ＭＳ Ｐゴシック"/>
            </a:endParaRPr>
          </a:p>
        </p:txBody>
      </p:sp>
    </p:spTree>
    <p:extLst>
      <p:ext uri="{BB962C8B-B14F-4D97-AF65-F5344CB8AC3E}">
        <p14:creationId xmlns:p14="http://schemas.microsoft.com/office/powerpoint/2010/main" val="25282498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0" descr="OB PPT banner 150"/>
          <p:cNvPicPr>
            <a:picLocks noChangeAspect="1" noChangeArrowheads="1"/>
          </p:cNvPicPr>
          <p:nvPr userDrawn="1"/>
        </p:nvPicPr>
        <p:blipFill>
          <a:blip r:embed="rId2" cstate="print"/>
          <a:srcRect/>
          <a:stretch>
            <a:fillRect/>
          </a:stretch>
        </p:blipFill>
        <p:spPr bwMode="auto">
          <a:xfrm>
            <a:off x="304800" y="303213"/>
            <a:ext cx="8534400" cy="1539875"/>
          </a:xfrm>
          <a:prstGeom prst="rect">
            <a:avLst/>
          </a:prstGeom>
          <a:noFill/>
          <a:ln w="9525">
            <a:noFill/>
            <a:miter lim="800000"/>
            <a:headEnd/>
            <a:tailEnd/>
          </a:ln>
        </p:spPr>
      </p:pic>
      <p:sp>
        <p:nvSpPr>
          <p:cNvPr id="3" name="Subtitle 2"/>
          <p:cNvSpPr>
            <a:spLocks noGrp="1"/>
          </p:cNvSpPr>
          <p:nvPr>
            <p:ph type="subTitle" idx="1"/>
          </p:nvPr>
        </p:nvSpPr>
        <p:spPr>
          <a:xfrm>
            <a:off x="1042987" y="2071678"/>
            <a:ext cx="7813675" cy="4473585"/>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8" name="Title 1"/>
          <p:cNvSpPr>
            <a:spLocks noGrp="1"/>
          </p:cNvSpPr>
          <p:nvPr>
            <p:ph type="ctrTitle"/>
          </p:nvPr>
        </p:nvSpPr>
        <p:spPr>
          <a:xfrm>
            <a:off x="1038880" y="312738"/>
            <a:ext cx="7772400" cy="1526948"/>
          </a:xfrm>
        </p:spPr>
        <p:txBody>
          <a:bodyPr/>
          <a:lstStyle>
            <a:lvl1pPr>
              <a:defRPr sz="3200">
                <a:solidFill>
                  <a:schemeClr val="bg1"/>
                </a:solidFill>
                <a:latin typeface="+mj-lt"/>
              </a:defRPr>
            </a:lvl1pPr>
          </a:lstStyle>
          <a:p>
            <a:r>
              <a:rPr lang="en-US" dirty="0"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10" descr="OB PPT banner 150"/>
          <p:cNvPicPr>
            <a:picLocks noChangeAspect="1" noChangeArrowheads="1"/>
          </p:cNvPicPr>
          <p:nvPr userDrawn="1"/>
        </p:nvPicPr>
        <p:blipFill>
          <a:blip r:embed="rId2" cstate="print"/>
          <a:srcRect/>
          <a:stretch>
            <a:fillRect/>
          </a:stretch>
        </p:blipFill>
        <p:spPr bwMode="auto">
          <a:xfrm>
            <a:off x="304800" y="303213"/>
            <a:ext cx="8534400" cy="1539875"/>
          </a:xfrm>
          <a:prstGeom prst="rect">
            <a:avLst/>
          </a:prstGeom>
          <a:noFill/>
          <a:ln w="9525">
            <a:noFill/>
            <a:miter lim="800000"/>
            <a:headEnd/>
            <a:tailEnd/>
          </a:ln>
        </p:spPr>
      </p:pic>
      <p:sp>
        <p:nvSpPr>
          <p:cNvPr id="8" name="Title 1"/>
          <p:cNvSpPr>
            <a:spLocks noGrp="1"/>
          </p:cNvSpPr>
          <p:nvPr>
            <p:ph type="ctrTitle"/>
          </p:nvPr>
        </p:nvSpPr>
        <p:spPr>
          <a:xfrm>
            <a:off x="1038880" y="312738"/>
            <a:ext cx="7772400" cy="1526948"/>
          </a:xfrm>
        </p:spPr>
        <p:txBody>
          <a:bodyPr/>
          <a:lstStyle>
            <a:lvl1pPr>
              <a:defRPr sz="3200">
                <a:solidFill>
                  <a:schemeClr val="bg1"/>
                </a:solidFill>
                <a:latin typeface="+mj-lt"/>
              </a:defRPr>
            </a:lvl1pPr>
          </a:lstStyle>
          <a:p>
            <a:r>
              <a:rPr lang="en-US" dirty="0" smtClean="0"/>
              <a:t>Click to edit Master title style</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a:xfrm>
            <a:off x="751113" y="2071678"/>
            <a:ext cx="8105549" cy="4054485"/>
          </a:xfrm>
        </p:spPr>
        <p:txBody>
          <a:bodyPr/>
          <a:lstStyle>
            <a:lvl1pPr marL="180975" indent="-180975">
              <a:spcBef>
                <a:spcPts val="1500"/>
              </a:spcBef>
              <a:defRPr/>
            </a:lvl1pPr>
            <a:lvl2pPr marL="449263" indent="-177800">
              <a:spcBef>
                <a:spcPts val="300"/>
              </a:spcBef>
              <a:defRPr sz="1600"/>
            </a:lvl2pPr>
            <a:lvl3pPr marL="715963" indent="-182563">
              <a:spcBef>
                <a:spcPts val="300"/>
              </a:spcBef>
              <a:defRPr sz="1600"/>
            </a:lvl3pPr>
            <a:lvl4pPr marL="982663" indent="-177800">
              <a:spcBef>
                <a:spcPts val="300"/>
              </a:spcBef>
              <a:defRPr sz="1600"/>
            </a:lvl4pPr>
            <a:lvl5pPr marL="1258888" indent="-180975">
              <a:spcBef>
                <a:spcPts val="300"/>
              </a:spcBef>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1042987" y="1959429"/>
            <a:ext cx="3622675" cy="4166734"/>
          </a:xfrm>
        </p:spPr>
        <p:txBody>
          <a:bodyPr>
            <a:normAutofit/>
          </a:bodyPr>
          <a:lstStyle>
            <a:lvl1pPr marL="0" indent="0">
              <a:buNone/>
              <a:defRPr sz="1600"/>
            </a:lvl1pPr>
            <a:lvl2pPr marL="271463" indent="-271463">
              <a:defRPr sz="1600"/>
            </a:lvl2pPr>
            <a:lvl3pPr marL="533400" indent="-261938">
              <a:defRPr sz="1600"/>
            </a:lvl3pPr>
            <a:lvl4pPr marL="804863" indent="-271463">
              <a:defRPr sz="1600"/>
            </a:lvl4pPr>
            <a:lvl5pPr marL="1077913" indent="-273050">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753656" y="1959429"/>
            <a:ext cx="3622675" cy="4166734"/>
          </a:xfrm>
        </p:spPr>
        <p:txBody>
          <a:bodyPr>
            <a:normAutofit/>
          </a:bodyPr>
          <a:lstStyle>
            <a:lvl1pPr marL="0" indent="0">
              <a:buNone/>
              <a:defRPr sz="1600"/>
            </a:lvl1pPr>
            <a:lvl2pPr marL="271463" indent="-271463">
              <a:defRPr sz="1600"/>
            </a:lvl2pPr>
            <a:lvl3pPr marL="533400" indent="-261938">
              <a:defRPr sz="1600"/>
            </a:lvl3pPr>
            <a:lvl4pPr marL="804863" indent="-271463">
              <a:defRPr sz="1600"/>
            </a:lvl4pPr>
            <a:lvl5pPr marL="1077913" indent="-273050">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455560"/>
        </a:solidFill>
        <a:effectLst/>
      </p:bgPr>
    </p:bg>
    <p:spTree>
      <p:nvGrpSpPr>
        <p:cNvPr id="1" name=""/>
        <p:cNvGrpSpPr/>
        <p:nvPr/>
      </p:nvGrpSpPr>
      <p:grpSpPr>
        <a:xfrm>
          <a:off x="0" y="0"/>
          <a:ext cx="0" cy="0"/>
          <a:chOff x="0" y="0"/>
          <a:chExt cx="0" cy="0"/>
        </a:xfrm>
      </p:grpSpPr>
      <p:pic>
        <p:nvPicPr>
          <p:cNvPr id="1026" name="Picture 5" descr="OB PPT logo 150"/>
          <p:cNvPicPr>
            <a:picLocks noChangeAspect="1" noChangeArrowheads="1"/>
          </p:cNvPicPr>
          <p:nvPr userDrawn="1"/>
        </p:nvPicPr>
        <p:blipFill>
          <a:blip r:embed="rId8" cstate="print"/>
          <a:srcRect/>
          <a:stretch>
            <a:fillRect/>
          </a:stretch>
        </p:blipFill>
        <p:spPr bwMode="auto">
          <a:xfrm>
            <a:off x="304800" y="303213"/>
            <a:ext cx="8534400" cy="1539875"/>
          </a:xfrm>
          <a:prstGeom prst="rect">
            <a:avLst/>
          </a:prstGeom>
          <a:noFill/>
          <a:ln w="9525">
            <a:noFill/>
            <a:miter lim="800000"/>
            <a:headEnd/>
            <a:tailEnd/>
          </a:ln>
        </p:spPr>
      </p:pic>
      <p:sp>
        <p:nvSpPr>
          <p:cNvPr id="2" name="Title Placeholder 1"/>
          <p:cNvSpPr>
            <a:spLocks noGrp="1"/>
          </p:cNvSpPr>
          <p:nvPr>
            <p:ph type="title"/>
          </p:nvPr>
        </p:nvSpPr>
        <p:spPr>
          <a:xfrm>
            <a:off x="1028700" y="338138"/>
            <a:ext cx="7827963" cy="947737"/>
          </a:xfrm>
          <a:prstGeom prst="rect">
            <a:avLst/>
          </a:prstGeom>
        </p:spPr>
        <p:txBody>
          <a:bodyPr vert="horz" lIns="0" tIns="45720" rIns="91440" bIns="45720" rtlCol="0" anchor="ctr">
            <a:normAutofit/>
          </a:bodyPr>
          <a:lstStyle/>
          <a:p>
            <a:r>
              <a:rPr lang="en-US" dirty="0" smtClean="0"/>
              <a:t>Click to edit Master title style</a:t>
            </a:r>
            <a:endParaRPr lang="en-GB" dirty="0"/>
          </a:p>
        </p:txBody>
      </p:sp>
      <p:sp>
        <p:nvSpPr>
          <p:cNvPr id="1028" name="Text Placeholder 2"/>
          <p:cNvSpPr>
            <a:spLocks noGrp="1"/>
          </p:cNvSpPr>
          <p:nvPr>
            <p:ph type="body" idx="1"/>
          </p:nvPr>
        </p:nvSpPr>
        <p:spPr bwMode="auto">
          <a:xfrm>
            <a:off x="857250" y="2071688"/>
            <a:ext cx="7829550" cy="4054475"/>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0" r:id="rId3"/>
    <p:sldLayoutId id="2147483739" r:id="rId4"/>
    <p:sldLayoutId id="2147483738" r:id="rId5"/>
    <p:sldLayoutId id="2147483737" r:id="rId6"/>
  </p:sldLayoutIdLst>
  <p:txStyles>
    <p:titleStyle>
      <a:lvl1pPr algn="l" rtl="0" eaLnBrk="0" fontAlgn="base" hangingPunct="0">
        <a:spcBef>
          <a:spcPct val="0"/>
        </a:spcBef>
        <a:spcAft>
          <a:spcPct val="0"/>
        </a:spcAft>
        <a:defRPr sz="2800" b="1" kern="1200" cap="all">
          <a:solidFill>
            <a:schemeClr val="tx1"/>
          </a:solidFill>
          <a:latin typeface="+mj-lt"/>
          <a:ea typeface="+mj-ea"/>
          <a:cs typeface="ＭＳ Ｐゴシック"/>
        </a:defRPr>
      </a:lvl1pPr>
      <a:lvl2pPr algn="l" rtl="0" eaLnBrk="0" fontAlgn="base" hangingPunct="0">
        <a:spcBef>
          <a:spcPct val="0"/>
        </a:spcBef>
        <a:spcAft>
          <a:spcPct val="0"/>
        </a:spcAft>
        <a:defRPr sz="2800" b="1">
          <a:solidFill>
            <a:schemeClr val="tx1"/>
          </a:solidFill>
          <a:latin typeface="Arial" charset="0"/>
          <a:ea typeface="ＭＳ Ｐゴシック" pitchFamily="124" charset="-128"/>
          <a:cs typeface="ＭＳ Ｐゴシック"/>
        </a:defRPr>
      </a:lvl2pPr>
      <a:lvl3pPr algn="l" rtl="0" eaLnBrk="0" fontAlgn="base" hangingPunct="0">
        <a:spcBef>
          <a:spcPct val="0"/>
        </a:spcBef>
        <a:spcAft>
          <a:spcPct val="0"/>
        </a:spcAft>
        <a:defRPr sz="2800" b="1">
          <a:solidFill>
            <a:schemeClr val="tx1"/>
          </a:solidFill>
          <a:latin typeface="Arial" charset="0"/>
          <a:ea typeface="ＭＳ Ｐゴシック" pitchFamily="124" charset="-128"/>
          <a:cs typeface="ＭＳ Ｐゴシック"/>
        </a:defRPr>
      </a:lvl3pPr>
      <a:lvl4pPr algn="l" rtl="0" eaLnBrk="0" fontAlgn="base" hangingPunct="0">
        <a:spcBef>
          <a:spcPct val="0"/>
        </a:spcBef>
        <a:spcAft>
          <a:spcPct val="0"/>
        </a:spcAft>
        <a:defRPr sz="2800" b="1">
          <a:solidFill>
            <a:schemeClr val="tx1"/>
          </a:solidFill>
          <a:latin typeface="Arial" charset="0"/>
          <a:ea typeface="ＭＳ Ｐゴシック" pitchFamily="124" charset="-128"/>
          <a:cs typeface="ＭＳ Ｐゴシック"/>
        </a:defRPr>
      </a:lvl4pPr>
      <a:lvl5pPr algn="l" rtl="0" eaLnBrk="0" fontAlgn="base" hangingPunct="0">
        <a:spcBef>
          <a:spcPct val="0"/>
        </a:spcBef>
        <a:spcAft>
          <a:spcPct val="0"/>
        </a:spcAft>
        <a:defRPr sz="2800" b="1">
          <a:solidFill>
            <a:schemeClr val="tx1"/>
          </a:solidFill>
          <a:latin typeface="Arial" charset="0"/>
          <a:ea typeface="ＭＳ Ｐゴシック" pitchFamily="124" charset="-128"/>
          <a:cs typeface="ＭＳ Ｐゴシック"/>
        </a:defRPr>
      </a:lvl5pPr>
      <a:lvl6pPr marL="457200" algn="l" rtl="0" fontAlgn="base">
        <a:spcBef>
          <a:spcPct val="0"/>
        </a:spcBef>
        <a:spcAft>
          <a:spcPct val="0"/>
        </a:spcAft>
        <a:defRPr sz="2000" b="1">
          <a:solidFill>
            <a:schemeClr val="tx1"/>
          </a:solidFill>
          <a:latin typeface="Arial" charset="0"/>
          <a:ea typeface="ＭＳ Ｐゴシック" pitchFamily="124" charset="-128"/>
        </a:defRPr>
      </a:lvl6pPr>
      <a:lvl7pPr marL="914400" algn="l" rtl="0" fontAlgn="base">
        <a:spcBef>
          <a:spcPct val="0"/>
        </a:spcBef>
        <a:spcAft>
          <a:spcPct val="0"/>
        </a:spcAft>
        <a:defRPr sz="2000" b="1">
          <a:solidFill>
            <a:schemeClr val="tx1"/>
          </a:solidFill>
          <a:latin typeface="Arial" charset="0"/>
          <a:ea typeface="ＭＳ Ｐゴシック" pitchFamily="124" charset="-128"/>
        </a:defRPr>
      </a:lvl7pPr>
      <a:lvl8pPr marL="1371600" algn="l" rtl="0" fontAlgn="base">
        <a:spcBef>
          <a:spcPct val="0"/>
        </a:spcBef>
        <a:spcAft>
          <a:spcPct val="0"/>
        </a:spcAft>
        <a:defRPr sz="2000" b="1">
          <a:solidFill>
            <a:schemeClr val="tx1"/>
          </a:solidFill>
          <a:latin typeface="Arial" charset="0"/>
          <a:ea typeface="ＭＳ Ｐゴシック" pitchFamily="124" charset="-128"/>
        </a:defRPr>
      </a:lvl8pPr>
      <a:lvl9pPr marL="1828800" algn="l" rtl="0" fontAlgn="base">
        <a:spcBef>
          <a:spcPct val="0"/>
        </a:spcBef>
        <a:spcAft>
          <a:spcPct val="0"/>
        </a:spcAft>
        <a:defRPr sz="2000" b="1">
          <a:solidFill>
            <a:schemeClr val="tx1"/>
          </a:solidFill>
          <a:latin typeface="Arial" charset="0"/>
          <a:ea typeface="ＭＳ Ｐゴシック" pitchFamily="124" charset="-128"/>
        </a:defRPr>
      </a:lvl9pPr>
    </p:titleStyle>
    <p:bodyStyle>
      <a:lvl1pPr marL="342900" indent="-342900" algn="l" rtl="0" eaLnBrk="0" fontAlgn="base" hangingPunct="0">
        <a:spcBef>
          <a:spcPct val="20000"/>
        </a:spcBef>
        <a:spcAft>
          <a:spcPct val="0"/>
        </a:spcAft>
        <a:buFont typeface="Wingdings" pitchFamily="2" charset="2"/>
        <a:buChar char="§"/>
        <a:defRPr sz="2400" kern="1200">
          <a:solidFill>
            <a:schemeClr val="bg1"/>
          </a:solidFill>
          <a:latin typeface="+mn-lt"/>
          <a:ea typeface="+mn-ea"/>
          <a:cs typeface="ＭＳ Ｐゴシック"/>
        </a:defRPr>
      </a:lvl1pPr>
      <a:lvl2pPr marL="742950" indent="-285750" algn="l" rtl="0" eaLnBrk="0" fontAlgn="base" hangingPunct="0">
        <a:spcBef>
          <a:spcPct val="20000"/>
        </a:spcBef>
        <a:spcAft>
          <a:spcPct val="0"/>
        </a:spcAft>
        <a:buFont typeface="Wingdings" pitchFamily="2" charset="2"/>
        <a:buChar char="§"/>
        <a:defRPr sz="2400" kern="1200">
          <a:solidFill>
            <a:schemeClr val="bg1"/>
          </a:solidFill>
          <a:latin typeface="+mn-lt"/>
          <a:ea typeface="+mn-ea"/>
          <a:cs typeface="ＭＳ Ｐゴシック"/>
        </a:defRPr>
      </a:lvl2pPr>
      <a:lvl3pPr marL="1143000" indent="-228600" algn="l" rtl="0" eaLnBrk="0" fontAlgn="base" hangingPunct="0">
        <a:spcBef>
          <a:spcPct val="20000"/>
        </a:spcBef>
        <a:spcAft>
          <a:spcPct val="0"/>
        </a:spcAft>
        <a:buFont typeface="Wingdings" pitchFamily="2" charset="2"/>
        <a:buChar char="§"/>
        <a:defRPr sz="2400" kern="1200">
          <a:solidFill>
            <a:schemeClr val="bg1"/>
          </a:solidFill>
          <a:latin typeface="+mn-lt"/>
          <a:ea typeface="+mn-ea"/>
          <a:cs typeface="ＭＳ Ｐゴシック"/>
        </a:defRPr>
      </a:lvl3pPr>
      <a:lvl4pPr marL="1600200" indent="-228600" algn="l" rtl="0" eaLnBrk="0" fontAlgn="base" hangingPunct="0">
        <a:spcBef>
          <a:spcPct val="20000"/>
        </a:spcBef>
        <a:spcAft>
          <a:spcPct val="0"/>
        </a:spcAft>
        <a:buFont typeface="Wingdings" pitchFamily="2" charset="2"/>
        <a:buChar char="§"/>
        <a:defRPr sz="2400" kern="1200">
          <a:solidFill>
            <a:schemeClr val="bg1"/>
          </a:solidFill>
          <a:latin typeface="+mn-lt"/>
          <a:ea typeface="+mn-ea"/>
          <a:cs typeface="ＭＳ Ｐゴシック"/>
        </a:defRPr>
      </a:lvl4pPr>
      <a:lvl5pPr marL="2057400" indent="-228600" algn="l" rtl="0" eaLnBrk="0" fontAlgn="base" hangingPunct="0">
        <a:spcBef>
          <a:spcPct val="20000"/>
        </a:spcBef>
        <a:spcAft>
          <a:spcPct val="0"/>
        </a:spcAft>
        <a:buFont typeface="Wingdings" pitchFamily="2" charset="2"/>
        <a:buChar char="§"/>
        <a:defRPr sz="2400" kern="1200">
          <a:solidFill>
            <a:schemeClr val="bg1"/>
          </a:solidFill>
          <a:latin typeface="+mn-lt"/>
          <a:ea typeface="+mn-ea"/>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55560"/>
        </a:solidFill>
        <a:effectLst/>
      </p:bgPr>
    </p:bg>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r>
              <a:rPr lang="en-GB" dirty="0" smtClean="0"/>
              <a:t>Charlotte Maddison</a:t>
            </a:r>
          </a:p>
          <a:p>
            <a:r>
              <a:rPr lang="en-GB" dirty="0" smtClean="0"/>
              <a:t>Juliet Bostwick</a:t>
            </a:r>
            <a:endParaRPr lang="en-GB" dirty="0"/>
          </a:p>
        </p:txBody>
      </p:sp>
      <p:sp>
        <p:nvSpPr>
          <p:cNvPr id="10242" name="Rectangle 2"/>
          <p:cNvSpPr>
            <a:spLocks noGrp="1" noChangeArrowheads="1"/>
          </p:cNvSpPr>
          <p:nvPr>
            <p:ph type="ctrTitle"/>
          </p:nvPr>
        </p:nvSpPr>
        <p:spPr bwMode="auto"/>
        <p:txBody>
          <a:bodyPr wrap="square" numCol="1" anchorCtr="0" compatLnSpc="1">
            <a:prstTxWarp prst="textNoShape">
              <a:avLst/>
            </a:prstTxWarp>
          </a:bodyPr>
          <a:lstStyle/>
          <a:p>
            <a:pPr algn="ctr" eaLnBrk="1" hangingPunct="1"/>
            <a:r>
              <a:rPr lang="en-US" cap="none" dirty="0" smtClean="0"/>
              <a:t>Action Learning Sets For Nursing </a:t>
            </a:r>
            <a:br>
              <a:rPr lang="en-US" cap="none" dirty="0" smtClean="0"/>
            </a:br>
            <a:r>
              <a:rPr lang="en-US" cap="none" dirty="0" smtClean="0"/>
              <a:t>Masters Students</a:t>
            </a:r>
          </a:p>
        </p:txBody>
      </p:sp>
      <p:pic>
        <p:nvPicPr>
          <p:cNvPr id="10243" name="Picture 65" descr="MP900442656[1]"/>
          <p:cNvPicPr>
            <a:picLocks noChangeAspect="1" noChangeArrowheads="1"/>
          </p:cNvPicPr>
          <p:nvPr/>
        </p:nvPicPr>
        <p:blipFill>
          <a:blip r:embed="rId3" cstate="print"/>
          <a:srcRect/>
          <a:stretch>
            <a:fillRect/>
          </a:stretch>
        </p:blipFill>
        <p:spPr bwMode="auto">
          <a:xfrm>
            <a:off x="2627313" y="2357438"/>
            <a:ext cx="4105275" cy="2943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bwMode="auto">
          <a:xfrm>
            <a:off x="1038225" y="260648"/>
            <a:ext cx="7827963" cy="947737"/>
          </a:xfrm>
          <a:noFill/>
        </p:spPr>
        <p:txBody>
          <a:bodyPr wrap="square" numCol="1" anchorCtr="0" compatLnSpc="1">
            <a:prstTxWarp prst="textNoShape">
              <a:avLst/>
            </a:prstTxWarp>
          </a:bodyPr>
          <a:lstStyle/>
          <a:p>
            <a:pPr algn="ctr" eaLnBrk="1" hangingPunct="1"/>
            <a:r>
              <a:rPr lang="en-US" cap="none" dirty="0" smtClean="0">
                <a:cs typeface="Arial" charset="0"/>
              </a:rPr>
              <a:t>Some personal reflections of the </a:t>
            </a:r>
            <a:br>
              <a:rPr lang="en-US" cap="none" dirty="0" smtClean="0">
                <a:cs typeface="Arial" charset="0"/>
              </a:rPr>
            </a:br>
            <a:r>
              <a:rPr lang="en-US" cap="none" dirty="0" smtClean="0">
                <a:cs typeface="Arial" charset="0"/>
              </a:rPr>
              <a:t>facilitators</a:t>
            </a:r>
          </a:p>
        </p:txBody>
      </p:sp>
      <p:sp>
        <p:nvSpPr>
          <p:cNvPr id="24578" name="Rectangle 3"/>
          <p:cNvSpPr>
            <a:spLocks noGrp="1" noChangeArrowheads="1"/>
          </p:cNvSpPr>
          <p:nvPr>
            <p:ph idx="4294967295"/>
          </p:nvPr>
        </p:nvSpPr>
        <p:spPr>
          <a:xfrm>
            <a:off x="1038225" y="1233468"/>
            <a:ext cx="7350125" cy="4713288"/>
          </a:xfrm>
        </p:spPr>
        <p:txBody>
          <a:bodyPr/>
          <a:lstStyle/>
          <a:p>
            <a:pPr eaLnBrk="1" hangingPunct="1">
              <a:spcBef>
                <a:spcPts val="1500"/>
              </a:spcBef>
            </a:pPr>
            <a:r>
              <a:rPr lang="en-GB" sz="1600" dirty="0" smtClean="0"/>
              <a:t>Offering a structure at the start is important – helps to establish purpose with students, and assists in the transition from graduate to post-graduate student.</a:t>
            </a:r>
          </a:p>
          <a:p>
            <a:pPr eaLnBrk="1" hangingPunct="1">
              <a:spcBef>
                <a:spcPts val="1500"/>
              </a:spcBef>
            </a:pPr>
            <a:r>
              <a:rPr lang="en-GB" sz="1600" dirty="0" smtClean="0"/>
              <a:t>The ability to be flexible and responsive is an essential skill for facilitators – we found the changing needs and experience within the student’s programmes often impacted on the student’s engagement with the ALS.</a:t>
            </a:r>
          </a:p>
          <a:p>
            <a:pPr eaLnBrk="1" hangingPunct="1">
              <a:spcBef>
                <a:spcPts val="1500"/>
              </a:spcBef>
            </a:pPr>
            <a:r>
              <a:rPr lang="en-GB" sz="1600" dirty="0" smtClean="0"/>
              <a:t>Our own beliefs &amp; values have been challenged</a:t>
            </a:r>
          </a:p>
          <a:p>
            <a:pPr eaLnBrk="1" hangingPunct="1">
              <a:spcBef>
                <a:spcPts val="1500"/>
              </a:spcBef>
            </a:pPr>
            <a:r>
              <a:rPr lang="en-GB" sz="1600" dirty="0" smtClean="0"/>
              <a:t>Being able to explore concepts and problems with the mixed field has been enlightening, empowering and has strengthened our own knowledge base</a:t>
            </a:r>
          </a:p>
          <a:p>
            <a:pPr eaLnBrk="1" hangingPunct="1">
              <a:spcBef>
                <a:spcPts val="1500"/>
              </a:spcBef>
            </a:pPr>
            <a:r>
              <a:rPr lang="en-GB" sz="1600" dirty="0" smtClean="0"/>
              <a:t>Addressing topics such as pain, self-harm &amp; breastfeeding across the fields leads to a richer understanding &amp; promotes a sense of responsibility to all people</a:t>
            </a:r>
          </a:p>
          <a:p>
            <a:pPr eaLnBrk="1" hangingPunct="1">
              <a:spcBef>
                <a:spcPts val="1500"/>
              </a:spcBef>
            </a:pPr>
            <a:r>
              <a:rPr lang="en-GB" sz="1600" dirty="0" smtClean="0"/>
              <a:t>Students want to be co-creators in their learning</a:t>
            </a:r>
          </a:p>
          <a:p>
            <a:pPr eaLnBrk="1" hangingPunct="1">
              <a:spcBef>
                <a:spcPts val="1500"/>
              </a:spcBef>
            </a:pPr>
            <a:r>
              <a:rPr lang="en-GB" sz="1600" dirty="0" smtClean="0"/>
              <a:t>The potential to build resilience was an unexpected but welcome outcome.</a:t>
            </a:r>
          </a:p>
          <a:p>
            <a:pPr eaLnBrk="1" hangingPunct="1">
              <a:spcBef>
                <a:spcPts val="1500"/>
              </a:spcBef>
            </a:pPr>
            <a:r>
              <a:rPr lang="en-GB" sz="1600" dirty="0" smtClean="0"/>
              <a:t>MSc students feel ‘judged’ in practice – this needs further exploration.</a:t>
            </a:r>
          </a:p>
          <a:p>
            <a:pPr eaLnBrk="1" hangingPunct="1">
              <a:spcBef>
                <a:spcPts val="1500"/>
              </a:spcBef>
            </a:pPr>
            <a:endParaRPr lang="en-GB" sz="1600" dirty="0"/>
          </a:p>
          <a:p>
            <a:pPr marL="0" lvl="0" indent="0" eaLnBrk="1" hangingPunct="1">
              <a:spcBef>
                <a:spcPts val="1500"/>
              </a:spcBef>
              <a:buNone/>
            </a:pPr>
            <a:endParaRPr lang="en-GB" sz="1600" dirty="0"/>
          </a:p>
          <a:p>
            <a:pPr marL="457200" indent="-457200" algn="ctr" eaLnBrk="1" hangingPunct="1">
              <a:spcBef>
                <a:spcPts val="1500"/>
              </a:spcBef>
            </a:pPr>
            <a:endParaRPr lang="en-US" sz="1600" dirty="0" smtClean="0">
              <a:solidFill>
                <a:srgbClr val="000099"/>
              </a:solidFill>
            </a:endParaRPr>
          </a:p>
        </p:txBody>
      </p:sp>
    </p:spTree>
    <p:extLst>
      <p:ext uri="{BB962C8B-B14F-4D97-AF65-F5344CB8AC3E}">
        <p14:creationId xmlns:p14="http://schemas.microsoft.com/office/powerpoint/2010/main" val="2899189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3"/>
          <p:cNvSpPr>
            <a:spLocks noGrp="1" noChangeArrowheads="1"/>
          </p:cNvSpPr>
          <p:nvPr>
            <p:ph type="subTitle" idx="1"/>
          </p:nvPr>
        </p:nvSpPr>
        <p:spPr>
          <a:xfrm>
            <a:off x="1042988" y="2071688"/>
            <a:ext cx="7200900" cy="4473575"/>
          </a:xfrm>
        </p:spPr>
        <p:txBody>
          <a:bodyPr/>
          <a:lstStyle/>
          <a:p>
            <a:pPr eaLnBrk="1" hangingPunct="1"/>
            <a:endParaRPr lang="en-US" dirty="0" smtClean="0"/>
          </a:p>
          <a:p>
            <a:pPr eaLnBrk="1" hangingPunct="1">
              <a:buFont typeface="Wingdings" pitchFamily="2" charset="2"/>
              <a:buChar char="§"/>
            </a:pPr>
            <a:r>
              <a:rPr lang="en-US" dirty="0" smtClean="0"/>
              <a:t>Outline the background &amp; purpose of action learning sets at OBU</a:t>
            </a:r>
          </a:p>
          <a:p>
            <a:pPr eaLnBrk="1" hangingPunct="1"/>
            <a:endParaRPr lang="en-US" dirty="0" smtClean="0"/>
          </a:p>
          <a:p>
            <a:pPr eaLnBrk="1" hangingPunct="1">
              <a:buFont typeface="Wingdings" pitchFamily="2" charset="2"/>
              <a:buChar char="§"/>
            </a:pPr>
            <a:r>
              <a:rPr lang="en-US" dirty="0" smtClean="0"/>
              <a:t>Share some insights from evaluation and reflection on the process</a:t>
            </a:r>
          </a:p>
          <a:p>
            <a:pPr eaLnBrk="1" hangingPunct="1">
              <a:buFont typeface="Wingdings" pitchFamily="2" charset="2"/>
              <a:buChar char="§"/>
            </a:pPr>
            <a:endParaRPr lang="en-US" dirty="0" smtClean="0"/>
          </a:p>
          <a:p>
            <a:pPr eaLnBrk="1" hangingPunct="1">
              <a:buFont typeface="Wingdings" pitchFamily="2" charset="2"/>
              <a:buChar char="§"/>
            </a:pPr>
            <a:endParaRPr lang="en-US" dirty="0" smtClean="0"/>
          </a:p>
          <a:p>
            <a:pPr eaLnBrk="1" hangingPunct="1">
              <a:buFont typeface="Wingdings" pitchFamily="2" charset="2"/>
              <a:buChar char="§"/>
            </a:pPr>
            <a:endParaRPr lang="en-US" dirty="0" smtClean="0"/>
          </a:p>
          <a:p>
            <a:pPr eaLnBrk="1" hangingPunct="1">
              <a:buFont typeface="Wingdings" pitchFamily="2" charset="2"/>
              <a:buChar char="§"/>
            </a:pPr>
            <a:endParaRPr lang="en-US" dirty="0" smtClean="0"/>
          </a:p>
          <a:p>
            <a:pPr eaLnBrk="1" hangingPunct="1"/>
            <a:endParaRPr lang="en-US" dirty="0" smtClean="0"/>
          </a:p>
          <a:p>
            <a:pPr eaLnBrk="1" hangingPunct="1">
              <a:buFont typeface="Wingdings" pitchFamily="2" charset="2"/>
              <a:buChar char="§"/>
            </a:pPr>
            <a:endParaRPr lang="en-US" dirty="0" smtClean="0"/>
          </a:p>
        </p:txBody>
      </p:sp>
      <p:sp>
        <p:nvSpPr>
          <p:cNvPr id="12290" name="Rectangle 2"/>
          <p:cNvSpPr>
            <a:spLocks noGrp="1" noChangeArrowheads="1"/>
          </p:cNvSpPr>
          <p:nvPr>
            <p:ph type="ctrTitle"/>
          </p:nvPr>
        </p:nvSpPr>
        <p:spPr bwMode="auto">
          <a:xfrm>
            <a:off x="1038225" y="312738"/>
            <a:ext cx="7772400" cy="1527175"/>
          </a:xfrm>
        </p:spPr>
        <p:txBody>
          <a:bodyPr wrap="square" numCol="1" anchorCtr="0" compatLnSpc="1">
            <a:prstTxWarp prst="textNoShape">
              <a:avLst/>
            </a:prstTxWarp>
          </a:bodyPr>
          <a:lstStyle/>
          <a:p>
            <a:pPr algn="ctr" eaLnBrk="1" hangingPunct="1">
              <a:lnSpc>
                <a:spcPct val="75000"/>
              </a:lnSpc>
            </a:pPr>
            <a:r>
              <a:rPr lang="en-US" cap="none" dirty="0" smtClean="0"/>
              <a:t>Aim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bwMode="auto"/>
        <p:txBody>
          <a:bodyPr wrap="square" numCol="1" anchorCtr="0" compatLnSpc="1">
            <a:prstTxWarp prst="textNoShape">
              <a:avLst/>
            </a:prstTxWarp>
          </a:bodyPr>
          <a:lstStyle/>
          <a:p>
            <a:pPr eaLnBrk="1" hangingPunct="1"/>
            <a:r>
              <a:rPr lang="en-US" cap="none" smtClean="0"/>
              <a:t>What is action learning?</a:t>
            </a:r>
          </a:p>
        </p:txBody>
      </p:sp>
      <p:sp>
        <p:nvSpPr>
          <p:cNvPr id="14338" name="Rectangle 3"/>
          <p:cNvSpPr>
            <a:spLocks noGrp="1" noChangeArrowheads="1"/>
          </p:cNvSpPr>
          <p:nvPr>
            <p:ph sz="half" idx="1"/>
          </p:nvPr>
        </p:nvSpPr>
        <p:spPr>
          <a:xfrm>
            <a:off x="1042988" y="1958975"/>
            <a:ext cx="3529012" cy="4167188"/>
          </a:xfrm>
        </p:spPr>
        <p:txBody>
          <a:bodyPr/>
          <a:lstStyle/>
          <a:p>
            <a:pPr eaLnBrk="1" hangingPunct="1"/>
            <a:endParaRPr lang="en-US" smtClean="0"/>
          </a:p>
          <a:p>
            <a:pPr eaLnBrk="1" hangingPunct="1"/>
            <a:r>
              <a:rPr lang="en-US" smtClean="0"/>
              <a:t>“….a way of learning from our actions, and from what happens to us, and around us, by taking the time to question, understand and </a:t>
            </a:r>
            <a:r>
              <a:rPr lang="en-US" sz="2000" i="1" smtClean="0"/>
              <a:t>reflect</a:t>
            </a:r>
            <a:r>
              <a:rPr lang="en-US" smtClean="0"/>
              <a:t>, to gain insights, and consider how to act in future”  </a:t>
            </a:r>
          </a:p>
          <a:p>
            <a:pPr algn="r" eaLnBrk="1" hangingPunct="1"/>
            <a:r>
              <a:rPr lang="en-US" smtClean="0"/>
              <a:t>Weinstein 2003</a:t>
            </a:r>
          </a:p>
          <a:p>
            <a:pPr algn="r" eaLnBrk="1" hangingPunct="1"/>
            <a:endParaRPr lang="en-US" smtClean="0"/>
          </a:p>
          <a:p>
            <a:pPr algn="r" eaLnBrk="1" hangingPunct="1"/>
            <a:endParaRPr lang="en-US" smtClean="0"/>
          </a:p>
          <a:p>
            <a:pPr eaLnBrk="1" hangingPunct="1"/>
            <a:endParaRPr lang="en-US" smtClean="0"/>
          </a:p>
        </p:txBody>
      </p:sp>
      <p:sp>
        <p:nvSpPr>
          <p:cNvPr id="14339" name="Rectangle 4"/>
          <p:cNvSpPr>
            <a:spLocks noGrp="1" noChangeArrowheads="1"/>
          </p:cNvSpPr>
          <p:nvPr>
            <p:ph sz="half" idx="2"/>
          </p:nvPr>
        </p:nvSpPr>
        <p:spPr>
          <a:xfrm>
            <a:off x="4752975" y="1958975"/>
            <a:ext cx="3622675" cy="4167188"/>
          </a:xfrm>
        </p:spPr>
        <p:txBody>
          <a:bodyPr/>
          <a:lstStyle/>
          <a:p>
            <a:pPr eaLnBrk="1" hangingPunct="1"/>
            <a:endParaRPr lang="en-US" smtClean="0"/>
          </a:p>
          <a:p>
            <a:pPr eaLnBrk="1" hangingPunct="1"/>
            <a:r>
              <a:rPr lang="en-US" smtClean="0">
                <a:solidFill>
                  <a:schemeClr val="tx1"/>
                </a:solidFill>
              </a:rPr>
              <a:t>First introduced in 1980 by Reginald Revans as a management tool. He argued that the conventional instructional methods of teaching were ineffective. This being particulary relevant to health care.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bwMode="auto"/>
        <p:txBody>
          <a:bodyPr wrap="square" numCol="1" anchorCtr="0" compatLnSpc="1">
            <a:prstTxWarp prst="textNoShape">
              <a:avLst/>
            </a:prstTxWarp>
          </a:bodyPr>
          <a:lstStyle/>
          <a:p>
            <a:pPr eaLnBrk="1" hangingPunct="1"/>
            <a:r>
              <a:rPr lang="en-US" cap="none" smtClean="0"/>
              <a:t>What is action learning ?</a:t>
            </a:r>
          </a:p>
        </p:txBody>
      </p:sp>
      <p:sp>
        <p:nvSpPr>
          <p:cNvPr id="16386" name="Rectangle 3"/>
          <p:cNvSpPr>
            <a:spLocks noGrp="1" noChangeArrowheads="1"/>
          </p:cNvSpPr>
          <p:nvPr>
            <p:ph sz="half" idx="1"/>
          </p:nvPr>
        </p:nvSpPr>
        <p:spPr>
          <a:xfrm>
            <a:off x="1042988" y="1958975"/>
            <a:ext cx="3622675" cy="4167188"/>
          </a:xfrm>
        </p:spPr>
        <p:txBody>
          <a:bodyPr/>
          <a:lstStyle/>
          <a:p>
            <a:pPr eaLnBrk="1" hangingPunct="1"/>
            <a:endParaRPr lang="en-US" smtClean="0"/>
          </a:p>
          <a:p>
            <a:pPr eaLnBrk="1" hangingPunct="1"/>
            <a:endParaRPr lang="en-US" smtClean="0"/>
          </a:p>
        </p:txBody>
      </p:sp>
      <p:pic>
        <p:nvPicPr>
          <p:cNvPr id="16387" name="Picture 5" descr="actionLearning_diag"/>
          <p:cNvPicPr>
            <a:picLocks noChangeAspect="1" noChangeArrowheads="1"/>
          </p:cNvPicPr>
          <p:nvPr/>
        </p:nvPicPr>
        <p:blipFill>
          <a:blip r:embed="rId3" cstate="print"/>
          <a:srcRect/>
          <a:stretch>
            <a:fillRect/>
          </a:stretch>
        </p:blipFill>
        <p:spPr bwMode="auto">
          <a:xfrm>
            <a:off x="2411413" y="1557338"/>
            <a:ext cx="4286250" cy="441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bwMode="auto"/>
        <p:txBody>
          <a:bodyPr wrap="square" numCol="1" anchorCtr="0" compatLnSpc="1">
            <a:prstTxWarp prst="textNoShape">
              <a:avLst/>
            </a:prstTxWarp>
          </a:bodyPr>
          <a:lstStyle/>
          <a:p>
            <a:pPr eaLnBrk="1" hangingPunct="1"/>
            <a:r>
              <a:rPr lang="en-US" cap="none" smtClean="0">
                <a:cs typeface="Arial" charset="0"/>
              </a:rPr>
              <a:t>What is an action learning set?</a:t>
            </a:r>
          </a:p>
        </p:txBody>
      </p:sp>
      <p:sp>
        <p:nvSpPr>
          <p:cNvPr id="18434" name="Rectangle 3"/>
          <p:cNvSpPr>
            <a:spLocks noGrp="1" noChangeArrowheads="1"/>
          </p:cNvSpPr>
          <p:nvPr>
            <p:ph idx="1"/>
          </p:nvPr>
        </p:nvSpPr>
        <p:spPr>
          <a:xfrm>
            <a:off x="1038225" y="2071688"/>
            <a:ext cx="7350125" cy="4054475"/>
          </a:xfrm>
        </p:spPr>
        <p:txBody>
          <a:bodyPr/>
          <a:lstStyle/>
          <a:p>
            <a:pPr eaLnBrk="1" hangingPunct="1"/>
            <a:endParaRPr lang="en-US" sz="1600" dirty="0" smtClean="0"/>
          </a:p>
          <a:p>
            <a:pPr eaLnBrk="1" hangingPunct="1"/>
            <a:r>
              <a:rPr lang="en-US" sz="1600" dirty="0" smtClean="0"/>
              <a:t>Involves a group of people who work together on a problem or series of tasks</a:t>
            </a:r>
          </a:p>
          <a:p>
            <a:pPr eaLnBrk="1" hangingPunct="1"/>
            <a:r>
              <a:rPr lang="en-US" sz="1600" dirty="0" smtClean="0"/>
              <a:t>Usually </a:t>
            </a:r>
            <a:r>
              <a:rPr lang="en-US" sz="1600" dirty="0"/>
              <a:t>6 people with one facilitator. We will have 2 facilitators per </a:t>
            </a:r>
            <a:r>
              <a:rPr lang="en-US" sz="1600" dirty="0" smtClean="0"/>
              <a:t>group.</a:t>
            </a:r>
          </a:p>
          <a:p>
            <a:pPr eaLnBrk="1" hangingPunct="1"/>
            <a:r>
              <a:rPr lang="en-US" sz="1600" dirty="0" smtClean="0"/>
              <a:t>It is often work-based – whilst we do not hold our ALS in the practice setting the focus is on both academic and practice ‘problems’</a:t>
            </a:r>
          </a:p>
          <a:p>
            <a:pPr eaLnBrk="1" hangingPunct="1"/>
            <a:r>
              <a:rPr lang="en-US" sz="1600" dirty="0" smtClean="0"/>
              <a:t>Participants work in a constructive and effective way </a:t>
            </a:r>
          </a:p>
          <a:p>
            <a:pPr eaLnBrk="1" hangingPunct="1"/>
            <a:endParaRPr lang="en-US" sz="1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bwMode="auto">
          <a:xfrm>
            <a:off x="395288" y="338138"/>
            <a:ext cx="8461375" cy="947737"/>
          </a:xfrm>
          <a:noFill/>
        </p:spPr>
        <p:txBody>
          <a:bodyPr wrap="square" numCol="1" anchorCtr="0" compatLnSpc="1">
            <a:prstTxWarp prst="textNoShape">
              <a:avLst/>
            </a:prstTxWarp>
          </a:bodyPr>
          <a:lstStyle/>
          <a:p>
            <a:pPr algn="ctr" eaLnBrk="1" hangingPunct="1"/>
            <a:r>
              <a:rPr lang="en-US" cap="none" dirty="0" smtClean="0">
                <a:cs typeface="Arial" charset="0"/>
              </a:rPr>
              <a:t>Specific purpose of action learning to </a:t>
            </a:r>
            <a:br>
              <a:rPr lang="en-US" cap="none" dirty="0" smtClean="0">
                <a:cs typeface="Arial" charset="0"/>
              </a:rPr>
            </a:br>
            <a:r>
              <a:rPr lang="en-US" cap="none" dirty="0" smtClean="0">
                <a:cs typeface="Arial" charset="0"/>
              </a:rPr>
              <a:t>nursing masters students</a:t>
            </a:r>
          </a:p>
        </p:txBody>
      </p:sp>
      <p:sp>
        <p:nvSpPr>
          <p:cNvPr id="22530" name="Rectangle 3"/>
          <p:cNvSpPr>
            <a:spLocks noGrp="1" noChangeArrowheads="1"/>
          </p:cNvSpPr>
          <p:nvPr>
            <p:ph idx="4294967295"/>
          </p:nvPr>
        </p:nvSpPr>
        <p:spPr>
          <a:xfrm>
            <a:off x="1038225" y="2071688"/>
            <a:ext cx="7350125" cy="4054475"/>
          </a:xfrm>
        </p:spPr>
        <p:txBody>
          <a:bodyPr/>
          <a:lstStyle/>
          <a:p>
            <a:pPr marL="180975" indent="-180975" eaLnBrk="1" hangingPunct="1">
              <a:spcBef>
                <a:spcPts val="1500"/>
              </a:spcBef>
            </a:pPr>
            <a:r>
              <a:rPr lang="en-US" sz="1800" dirty="0" smtClean="0"/>
              <a:t>Contribute to the achieving the programme learning outcomes. </a:t>
            </a:r>
          </a:p>
          <a:p>
            <a:pPr marL="180975" indent="-180975" eaLnBrk="1" hangingPunct="1">
              <a:spcBef>
                <a:spcPts val="1500"/>
              </a:spcBef>
            </a:pPr>
            <a:r>
              <a:rPr lang="en-US" sz="1800" dirty="0" smtClean="0"/>
              <a:t>Contribute to achieving the postgraduate attributes – in particular critical self-awareness and personal literacy &amp; global citizenship</a:t>
            </a:r>
          </a:p>
          <a:p>
            <a:pPr marL="180975" indent="-180975" eaLnBrk="1" hangingPunct="1">
              <a:spcBef>
                <a:spcPts val="1500"/>
              </a:spcBef>
            </a:pPr>
            <a:r>
              <a:rPr lang="en-US" sz="1800" dirty="0" smtClean="0"/>
              <a:t>To fulfill the NMC requirements for inter-professional learning</a:t>
            </a:r>
          </a:p>
          <a:p>
            <a:pPr marL="180975" indent="-180975" eaLnBrk="1" hangingPunct="1">
              <a:spcBef>
                <a:spcPts val="1500"/>
              </a:spcBef>
            </a:pPr>
            <a:r>
              <a:rPr lang="en-US" sz="1800" dirty="0" smtClean="0"/>
              <a:t>To support &amp; offer guidance in preparation of academic work </a:t>
            </a:r>
          </a:p>
          <a:p>
            <a:pPr marL="180975" indent="-180975" eaLnBrk="1" hangingPunct="1">
              <a:spcBef>
                <a:spcPts val="1500"/>
              </a:spcBef>
            </a:pPr>
            <a:r>
              <a:rPr lang="en-US" sz="1800" dirty="0" smtClean="0"/>
              <a:t>To develop a collegiate identity</a:t>
            </a:r>
          </a:p>
          <a:p>
            <a:pPr marL="180975" indent="-180975" algn="ctr" eaLnBrk="1" hangingPunct="1">
              <a:spcBef>
                <a:spcPts val="1500"/>
              </a:spcBef>
            </a:pPr>
            <a:endParaRPr lang="en-US"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bwMode="auto">
          <a:xfrm>
            <a:off x="323528" y="692696"/>
            <a:ext cx="8317111" cy="947737"/>
          </a:xfrm>
          <a:noFill/>
        </p:spPr>
        <p:txBody>
          <a:bodyPr wrap="square" numCol="1" anchorCtr="0" compatLnSpc="1">
            <a:prstTxWarp prst="textNoShape">
              <a:avLst/>
            </a:prstTxWarp>
          </a:bodyPr>
          <a:lstStyle/>
          <a:p>
            <a:pPr algn="ctr" eaLnBrk="1" hangingPunct="1"/>
            <a:r>
              <a:rPr lang="en-US" cap="none" dirty="0" smtClean="0">
                <a:cs typeface="Arial" charset="0"/>
              </a:rPr>
              <a:t>What we explored –via papers and/or scenarios from practice</a:t>
            </a:r>
          </a:p>
        </p:txBody>
      </p:sp>
      <p:sp>
        <p:nvSpPr>
          <p:cNvPr id="24578" name="Rectangle 3"/>
          <p:cNvSpPr>
            <a:spLocks noGrp="1" noChangeArrowheads="1"/>
          </p:cNvSpPr>
          <p:nvPr>
            <p:ph idx="4294967295"/>
          </p:nvPr>
        </p:nvSpPr>
        <p:spPr>
          <a:xfrm>
            <a:off x="1038225" y="1412875"/>
            <a:ext cx="7350125" cy="4713288"/>
          </a:xfrm>
        </p:spPr>
        <p:txBody>
          <a:bodyPr/>
          <a:lstStyle/>
          <a:p>
            <a:pPr marL="0" indent="0" algn="ctr" eaLnBrk="1" hangingPunct="1">
              <a:spcBef>
                <a:spcPts val="1500"/>
              </a:spcBef>
              <a:buNone/>
            </a:pPr>
            <a:endParaRPr lang="en-US" sz="1600" dirty="0">
              <a:solidFill>
                <a:srgbClr val="000099"/>
              </a:solidFill>
            </a:endParaRPr>
          </a:p>
          <a:p>
            <a:pPr eaLnBrk="1" hangingPunct="1">
              <a:spcBef>
                <a:spcPts val="1500"/>
              </a:spcBef>
            </a:pPr>
            <a:r>
              <a:rPr lang="en-US" sz="1800" dirty="0" smtClean="0">
                <a:solidFill>
                  <a:schemeClr val="tx1"/>
                </a:solidFill>
              </a:rPr>
              <a:t>Beliefs &amp; values: The impact of own beliefs &amp; values on the provision of person centred care</a:t>
            </a:r>
          </a:p>
          <a:p>
            <a:pPr eaLnBrk="1" hangingPunct="1">
              <a:spcBef>
                <a:spcPts val="1500"/>
              </a:spcBef>
            </a:pPr>
            <a:r>
              <a:rPr lang="en-US" sz="1800" dirty="0" smtClean="0">
                <a:solidFill>
                  <a:schemeClr val="tx1"/>
                </a:solidFill>
              </a:rPr>
              <a:t>Essential care of other groups</a:t>
            </a:r>
          </a:p>
          <a:p>
            <a:pPr eaLnBrk="1" hangingPunct="1">
              <a:spcBef>
                <a:spcPts val="1500"/>
              </a:spcBef>
            </a:pPr>
            <a:r>
              <a:rPr lang="en-US" sz="1800" dirty="0" smtClean="0">
                <a:solidFill>
                  <a:schemeClr val="tx1"/>
                </a:solidFill>
              </a:rPr>
              <a:t>Breast feeding</a:t>
            </a:r>
          </a:p>
          <a:p>
            <a:pPr eaLnBrk="1" hangingPunct="1">
              <a:spcBef>
                <a:spcPts val="1500"/>
              </a:spcBef>
            </a:pPr>
            <a:r>
              <a:rPr lang="en-US" sz="1800" dirty="0" smtClean="0">
                <a:solidFill>
                  <a:schemeClr val="tx1"/>
                </a:solidFill>
              </a:rPr>
              <a:t>Policy &amp; legislation &amp; the impact upon health </a:t>
            </a:r>
          </a:p>
          <a:p>
            <a:pPr eaLnBrk="1" hangingPunct="1">
              <a:spcBef>
                <a:spcPts val="1500"/>
              </a:spcBef>
            </a:pPr>
            <a:r>
              <a:rPr lang="en-US" sz="1800" dirty="0" smtClean="0">
                <a:solidFill>
                  <a:schemeClr val="tx1"/>
                </a:solidFill>
              </a:rPr>
              <a:t>Legal &amp; ethical issues – restraint</a:t>
            </a:r>
          </a:p>
          <a:p>
            <a:pPr eaLnBrk="1" hangingPunct="1">
              <a:spcBef>
                <a:spcPts val="1500"/>
              </a:spcBef>
            </a:pPr>
            <a:r>
              <a:rPr lang="en-US" sz="1800" dirty="0" smtClean="0">
                <a:solidFill>
                  <a:schemeClr val="tx1"/>
                </a:solidFill>
              </a:rPr>
              <a:t>Self-harm </a:t>
            </a:r>
          </a:p>
          <a:p>
            <a:pPr eaLnBrk="1" hangingPunct="1">
              <a:spcBef>
                <a:spcPts val="1500"/>
              </a:spcBef>
            </a:pPr>
            <a:r>
              <a:rPr lang="en-US" sz="1800" dirty="0" smtClean="0">
                <a:solidFill>
                  <a:schemeClr val="tx1"/>
                </a:solidFill>
              </a:rPr>
              <a:t>Pain assessment &amp; management in the neonate – facilitated cross discipline discussion about the subject in each field of nursing</a:t>
            </a:r>
          </a:p>
          <a:p>
            <a:pPr eaLnBrk="1" hangingPunct="1">
              <a:spcBef>
                <a:spcPts val="1500"/>
              </a:spcBef>
            </a:pPr>
            <a:r>
              <a:rPr lang="en-US" sz="1800" dirty="0" smtClean="0">
                <a:solidFill>
                  <a:schemeClr val="tx1"/>
                </a:solidFill>
              </a:rPr>
              <a:t>Leadership</a:t>
            </a:r>
          </a:p>
          <a:p>
            <a:pPr eaLnBrk="1" hangingPunct="1">
              <a:spcBef>
                <a:spcPts val="1500"/>
              </a:spcBef>
            </a:pPr>
            <a:endParaRPr lang="en-US" sz="1800" dirty="0" smtClean="0">
              <a:solidFill>
                <a:schemeClr val="tx1"/>
              </a:solidFill>
            </a:endParaRPr>
          </a:p>
          <a:p>
            <a:pPr eaLnBrk="1" hangingPunct="1">
              <a:spcBef>
                <a:spcPts val="1500"/>
              </a:spcBef>
            </a:pPr>
            <a:endParaRPr lang="en-US" sz="1800" dirty="0" smtClean="0">
              <a:solidFill>
                <a:schemeClr val="tx1"/>
              </a:solidFill>
            </a:endParaRPr>
          </a:p>
        </p:txBody>
      </p:sp>
    </p:spTree>
    <p:extLst>
      <p:ext uri="{BB962C8B-B14F-4D97-AF65-F5344CB8AC3E}">
        <p14:creationId xmlns:p14="http://schemas.microsoft.com/office/powerpoint/2010/main" val="1710504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bwMode="auto">
          <a:noFill/>
        </p:spPr>
        <p:txBody>
          <a:bodyPr wrap="square" numCol="1" anchorCtr="0" compatLnSpc="1">
            <a:prstTxWarp prst="textNoShape">
              <a:avLst/>
            </a:prstTxWarp>
          </a:bodyPr>
          <a:lstStyle/>
          <a:p>
            <a:pPr algn="ctr" eaLnBrk="1" hangingPunct="1"/>
            <a:r>
              <a:rPr lang="en-US" cap="none" dirty="0" smtClean="0">
                <a:cs typeface="Arial" charset="0"/>
              </a:rPr>
              <a:t>Some notable comments </a:t>
            </a:r>
          </a:p>
        </p:txBody>
      </p:sp>
      <p:sp>
        <p:nvSpPr>
          <p:cNvPr id="24578" name="Rectangle 3"/>
          <p:cNvSpPr>
            <a:spLocks noGrp="1" noChangeArrowheads="1"/>
          </p:cNvSpPr>
          <p:nvPr>
            <p:ph idx="4294967295"/>
          </p:nvPr>
        </p:nvSpPr>
        <p:spPr>
          <a:xfrm>
            <a:off x="1038225" y="1412875"/>
            <a:ext cx="7350125" cy="4713288"/>
          </a:xfrm>
        </p:spPr>
        <p:txBody>
          <a:bodyPr/>
          <a:lstStyle/>
          <a:p>
            <a:pPr marL="0" indent="0" algn="ctr" eaLnBrk="1" hangingPunct="1">
              <a:spcBef>
                <a:spcPts val="1500"/>
              </a:spcBef>
              <a:buNone/>
            </a:pPr>
            <a:endParaRPr lang="en-US" sz="1600" dirty="0">
              <a:solidFill>
                <a:srgbClr val="000099"/>
              </a:solidFill>
            </a:endParaRPr>
          </a:p>
          <a:p>
            <a:pPr marL="457200" lvl="0" indent="-457200" algn="ctr" eaLnBrk="1" hangingPunct="1">
              <a:spcBef>
                <a:spcPts val="1500"/>
              </a:spcBef>
            </a:pPr>
            <a:r>
              <a:rPr lang="en-US" sz="1600" i="1" dirty="0">
                <a:solidFill>
                  <a:schemeClr val="tx1"/>
                </a:solidFill>
              </a:rPr>
              <a:t>Improves communication     </a:t>
            </a:r>
            <a:r>
              <a:rPr lang="en-US" sz="1600" i="1" dirty="0"/>
              <a:t>- provides a safe place to discuss; it is a good place to vent – discuss practice issues. Has improved communication across professional boundaries </a:t>
            </a:r>
            <a:r>
              <a:rPr lang="en-US" sz="1600" i="1" dirty="0" smtClean="0"/>
              <a:t>e.g. </a:t>
            </a:r>
            <a:r>
              <a:rPr lang="en-US" sz="1600" i="1" dirty="0"/>
              <a:t>mental health, child &amp; adult nursing, but we would have liked to see midwives. Enjoyed sharing experience of practice. Found this helped with counteracting the stress of being a student </a:t>
            </a:r>
            <a:r>
              <a:rPr lang="en-US" sz="1600" i="1" dirty="0" smtClean="0"/>
              <a:t>nurse.</a:t>
            </a:r>
          </a:p>
          <a:p>
            <a:pPr marL="457200" lvl="0" indent="-457200" algn="ctr" eaLnBrk="1" hangingPunct="1">
              <a:spcBef>
                <a:spcPts val="1500"/>
              </a:spcBef>
            </a:pPr>
            <a:r>
              <a:rPr lang="en-US" sz="1600" i="1" dirty="0" smtClean="0">
                <a:solidFill>
                  <a:schemeClr val="tx1"/>
                </a:solidFill>
              </a:rPr>
              <a:t>Teaches </a:t>
            </a:r>
            <a:r>
              <a:rPr lang="en-US" sz="1600" i="1" dirty="0">
                <a:solidFill>
                  <a:schemeClr val="tx1"/>
                </a:solidFill>
              </a:rPr>
              <a:t>value and respect   </a:t>
            </a:r>
            <a:r>
              <a:rPr lang="en-US" sz="1600" i="1" dirty="0"/>
              <a:t>-It provides a safe learning environment; respect for each other is shown and everyone has a chance to voice their opinions. Helps us to respect other job roles. It enables us to maintain our values &amp; respect despite politics </a:t>
            </a:r>
            <a:r>
              <a:rPr lang="en-US" sz="1600" i="1" dirty="0" err="1" smtClean="0"/>
              <a:t>etc</a:t>
            </a:r>
            <a:endParaRPr lang="en-US" sz="1600" i="1" dirty="0" smtClean="0"/>
          </a:p>
          <a:p>
            <a:pPr marL="457200" indent="-457200" algn="ctr" eaLnBrk="1" hangingPunct="1">
              <a:spcBef>
                <a:spcPts val="1500"/>
              </a:spcBef>
            </a:pPr>
            <a:r>
              <a:rPr lang="en-US" sz="1600" i="1" dirty="0">
                <a:solidFill>
                  <a:schemeClr val="tx1"/>
                </a:solidFill>
              </a:rPr>
              <a:t>Promotes active listening  </a:t>
            </a:r>
            <a:r>
              <a:rPr lang="en-US" sz="1600" i="1" dirty="0"/>
              <a:t>-Respect; chance to speak about experience and voice opinions/understand the opinions of others. Helps us to look after each other’s’ mental health. – builds resilience.</a:t>
            </a:r>
            <a:endParaRPr lang="en-GB" sz="1600" dirty="0"/>
          </a:p>
          <a:p>
            <a:pPr marL="457200" lvl="0" indent="-457200" algn="ctr" eaLnBrk="1" hangingPunct="1">
              <a:spcBef>
                <a:spcPts val="1500"/>
              </a:spcBef>
            </a:pPr>
            <a:endParaRPr lang="en-GB" sz="1600" dirty="0"/>
          </a:p>
          <a:p>
            <a:pPr marL="0" lvl="0" indent="0" eaLnBrk="1" hangingPunct="1">
              <a:spcBef>
                <a:spcPts val="1500"/>
              </a:spcBef>
              <a:buNone/>
            </a:pPr>
            <a:endParaRPr lang="en-GB" sz="1600" dirty="0"/>
          </a:p>
          <a:p>
            <a:pPr marL="457200" indent="-457200" algn="ctr" eaLnBrk="1" hangingPunct="1">
              <a:spcBef>
                <a:spcPts val="1500"/>
              </a:spcBef>
            </a:pPr>
            <a:endParaRPr lang="en-US" sz="1600" dirty="0" smtClean="0">
              <a:solidFill>
                <a:srgbClr val="000099"/>
              </a:solidFill>
            </a:endParaRPr>
          </a:p>
        </p:txBody>
      </p:sp>
    </p:spTree>
    <p:extLst>
      <p:ext uri="{BB962C8B-B14F-4D97-AF65-F5344CB8AC3E}">
        <p14:creationId xmlns:p14="http://schemas.microsoft.com/office/powerpoint/2010/main" val="3974287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bwMode="auto">
          <a:noFill/>
        </p:spPr>
        <p:txBody>
          <a:bodyPr wrap="square" numCol="1" anchorCtr="0" compatLnSpc="1">
            <a:prstTxWarp prst="textNoShape">
              <a:avLst/>
            </a:prstTxWarp>
          </a:bodyPr>
          <a:lstStyle/>
          <a:p>
            <a:pPr algn="ctr" eaLnBrk="1" hangingPunct="1"/>
            <a:r>
              <a:rPr lang="en-US" cap="none" dirty="0" smtClean="0">
                <a:cs typeface="Arial" charset="0"/>
              </a:rPr>
              <a:t>Some notable comments </a:t>
            </a:r>
          </a:p>
        </p:txBody>
      </p:sp>
      <p:sp>
        <p:nvSpPr>
          <p:cNvPr id="24578" name="Rectangle 3"/>
          <p:cNvSpPr>
            <a:spLocks noGrp="1" noChangeArrowheads="1"/>
          </p:cNvSpPr>
          <p:nvPr>
            <p:ph idx="4294967295"/>
          </p:nvPr>
        </p:nvSpPr>
        <p:spPr>
          <a:xfrm>
            <a:off x="1038225" y="1412875"/>
            <a:ext cx="7350125" cy="4713288"/>
          </a:xfrm>
        </p:spPr>
        <p:txBody>
          <a:bodyPr/>
          <a:lstStyle/>
          <a:p>
            <a:pPr marL="0" indent="0" algn="ctr" eaLnBrk="1" hangingPunct="1">
              <a:spcBef>
                <a:spcPts val="1500"/>
              </a:spcBef>
              <a:buNone/>
            </a:pPr>
            <a:endParaRPr lang="en-US" sz="1600" dirty="0">
              <a:solidFill>
                <a:srgbClr val="000099"/>
              </a:solidFill>
            </a:endParaRPr>
          </a:p>
          <a:p>
            <a:pPr marL="457200" indent="-457200" algn="ctr" eaLnBrk="1" hangingPunct="1">
              <a:spcBef>
                <a:spcPts val="1500"/>
              </a:spcBef>
            </a:pPr>
            <a:r>
              <a:rPr lang="en-US" sz="1600" i="1" dirty="0">
                <a:solidFill>
                  <a:schemeClr val="tx1"/>
                </a:solidFill>
              </a:rPr>
              <a:t>Offers support  Respect</a:t>
            </a:r>
            <a:r>
              <a:rPr lang="en-US" sz="1600" i="1" dirty="0"/>
              <a:t>; chance to speak about experience and voice opinions/understand the opinions of others. YES – excellent! For example inter-disciplinary support and networking. Learnt about other disciplines, things I may not have otherwise known. It has been good to be an MSc student without being judged.</a:t>
            </a:r>
            <a:endParaRPr lang="en-GB" sz="1600" dirty="0"/>
          </a:p>
          <a:p>
            <a:pPr marL="457200" indent="-457200" algn="ctr" eaLnBrk="1" hangingPunct="1">
              <a:spcBef>
                <a:spcPts val="1500"/>
              </a:spcBef>
            </a:pPr>
            <a:r>
              <a:rPr lang="en-US" sz="1600" i="1" dirty="0">
                <a:solidFill>
                  <a:schemeClr val="tx1"/>
                </a:solidFill>
              </a:rPr>
              <a:t>Empowering</a:t>
            </a:r>
            <a:r>
              <a:rPr lang="en-US" sz="1600" i="1" dirty="0"/>
              <a:t> Encouraged to take leadership role and speak up about practice. Increased confidence.</a:t>
            </a:r>
            <a:endParaRPr lang="en-GB" sz="1600" dirty="0"/>
          </a:p>
          <a:p>
            <a:pPr marL="0" lvl="0" indent="0" algn="ctr" eaLnBrk="1" hangingPunct="1">
              <a:spcBef>
                <a:spcPts val="1500"/>
              </a:spcBef>
              <a:buNone/>
            </a:pPr>
            <a:endParaRPr lang="en-GB" sz="1600" dirty="0"/>
          </a:p>
          <a:p>
            <a:pPr marL="0" lvl="0" indent="0" eaLnBrk="1" hangingPunct="1">
              <a:spcBef>
                <a:spcPts val="1500"/>
              </a:spcBef>
              <a:buNone/>
            </a:pPr>
            <a:endParaRPr lang="en-GB" sz="1600" dirty="0"/>
          </a:p>
          <a:p>
            <a:pPr marL="457200" indent="-457200" algn="ctr" eaLnBrk="1" hangingPunct="1">
              <a:spcBef>
                <a:spcPts val="1500"/>
              </a:spcBef>
            </a:pPr>
            <a:endParaRPr lang="en-US" sz="1600" dirty="0" smtClean="0">
              <a:solidFill>
                <a:srgbClr val="000099"/>
              </a:solidFill>
            </a:endParaRPr>
          </a:p>
        </p:txBody>
      </p:sp>
    </p:spTree>
    <p:extLst>
      <p:ext uri="{BB962C8B-B14F-4D97-AF65-F5344CB8AC3E}">
        <p14:creationId xmlns:p14="http://schemas.microsoft.com/office/powerpoint/2010/main" val="322310363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TPVERSION" val="5"/>
  <p:tag name="TPFULLVERSION" val="5.3.2.24"/>
  <p:tag name="PPTVERSION" val="14"/>
  <p:tag name="TPOS" val="2"/>
</p:tagLst>
</file>

<file path=ppt/theme/theme1.xml><?xml version="1.0" encoding="utf-8"?>
<a:theme xmlns:a="http://schemas.openxmlformats.org/drawingml/2006/main" name="Custom Design">
  <a:themeElements>
    <a:clrScheme name="Custom 17">
      <a:dk1>
        <a:srgbClr val="A2AD00"/>
      </a:dk1>
      <a:lt1>
        <a:srgbClr val="FFFFFF"/>
      </a:lt1>
      <a:dk2>
        <a:srgbClr val="000000"/>
      </a:dk2>
      <a:lt2>
        <a:srgbClr val="36424A"/>
      </a:lt2>
      <a:accent1>
        <a:srgbClr val="A2AD00"/>
      </a:accent1>
      <a:accent2>
        <a:srgbClr val="970074"/>
      </a:accent2>
      <a:accent3>
        <a:srgbClr val="C90044"/>
      </a:accent3>
      <a:accent4>
        <a:srgbClr val="EDB700"/>
      </a:accent4>
      <a:accent5>
        <a:srgbClr val="00338E"/>
      </a:accent5>
      <a:accent6>
        <a:srgbClr val="00693E"/>
      </a:accent6>
      <a:hlink>
        <a:srgbClr val="A2AD00"/>
      </a:hlink>
      <a:folHlink>
        <a:srgbClr val="36424A"/>
      </a:folHlink>
    </a:clrScheme>
    <a:fontScheme name="Custom 6">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1310</TotalTime>
  <Words>1131</Words>
  <Application>Microsoft Office PowerPoint</Application>
  <PresentationFormat>On-screen Show (4:3)</PresentationFormat>
  <Paragraphs>96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Custom Design</vt:lpstr>
      <vt:lpstr>Action Learning Sets For Nursing  Masters Students</vt:lpstr>
      <vt:lpstr>Aim </vt:lpstr>
      <vt:lpstr>What is action learning?</vt:lpstr>
      <vt:lpstr>What is action learning ?</vt:lpstr>
      <vt:lpstr>What is an action learning set?</vt:lpstr>
      <vt:lpstr>Specific purpose of action learning to  nursing masters students</vt:lpstr>
      <vt:lpstr>What we explored –via papers and/or scenarios from practice</vt:lpstr>
      <vt:lpstr>Some notable comments </vt:lpstr>
      <vt:lpstr>Some notable comments </vt:lpstr>
      <vt:lpstr>Some personal reflections of the  facilitators</vt:lpstr>
    </vt:vector>
  </TitlesOfParts>
  <Company>RADFORD WALLIS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OBU Template</dc:title>
  <dc:creator>Lana</dc:creator>
  <dc:description>Eyeful Presentations</dc:description>
  <cp:lastModifiedBy>UoN User</cp:lastModifiedBy>
  <cp:revision>84</cp:revision>
  <cp:lastPrinted>2015-10-12T17:03:00Z</cp:lastPrinted>
  <dcterms:created xsi:type="dcterms:W3CDTF">2011-07-14T13:56:01Z</dcterms:created>
  <dcterms:modified xsi:type="dcterms:W3CDTF">2015-10-14T08:22:51Z</dcterms:modified>
</cp:coreProperties>
</file>