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0017" y="1987826"/>
            <a:ext cx="8961782" cy="2716696"/>
          </a:xfrm>
        </p:spPr>
        <p:txBody>
          <a:bodyPr>
            <a:normAutofit fontScale="90000"/>
          </a:bodyPr>
          <a:lstStyle/>
          <a:p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/>
              <a:t>Do action learning sets facilitate collaborative, deliberative learning?</a:t>
            </a:r>
            <a:br>
              <a:rPr lang="en-GB" sz="3100" dirty="0"/>
            </a:br>
            <a:r>
              <a:rPr lang="en-GB" sz="3100" dirty="0"/>
              <a:t> </a:t>
            </a:r>
            <a:r>
              <a:rPr lang="en-GB" sz="3100" dirty="0" smtClean="0"/>
              <a:t/>
            </a:r>
            <a:br>
              <a:rPr lang="en-GB" sz="3100" dirty="0" smtClean="0"/>
            </a:br>
            <a:r>
              <a:rPr lang="en-GB" sz="2700" dirty="0" smtClean="0"/>
              <a:t>A </a:t>
            </a:r>
            <a:r>
              <a:rPr lang="en-GB" sz="2700" dirty="0"/>
              <a:t>Focus Group Evaluation of MSc pre-registration nursing students’ experience</a:t>
            </a:r>
            <a:r>
              <a:rPr lang="en-GB" sz="2700" dirty="0" smtClean="0"/>
              <a:t>. – </a:t>
            </a:r>
            <a:r>
              <a:rPr lang="en-GB" sz="1800" dirty="0" smtClean="0"/>
              <a:t>Charlotte Maddison &amp; Gus </a:t>
            </a:r>
            <a:r>
              <a:rPr lang="en-GB" sz="1800" dirty="0" err="1" smtClean="0"/>
              <a:t>Strang</a:t>
            </a:r>
            <a:r>
              <a:rPr lang="en-GB" sz="2700" dirty="0"/>
              <a:t/>
            </a:r>
            <a:br>
              <a:rPr lang="en-GB" sz="2700" dirty="0"/>
            </a:br>
            <a:endParaRPr lang="en-GB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04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Methodology/Methods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24010"/>
          </a:xfrm>
        </p:spPr>
        <p:txBody>
          <a:bodyPr>
            <a:normAutofit fontScale="92500" lnSpcReduction="20000"/>
          </a:bodyPr>
          <a:lstStyle/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Interpretivist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Research Methodology</a:t>
            </a: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19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Focus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Group Interviews – 11 participants</a:t>
            </a: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19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Purposive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sampling</a:t>
            </a: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19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Light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touch ethics approval</a:t>
            </a: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19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Pairs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work on study headings (written)</a:t>
            </a: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19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502920" lvl="0" indent="-4572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Interactive </a:t>
            </a:r>
            <a:r>
              <a:rPr lang="en-GB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group discussion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82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Methodology/Methods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39509"/>
          </a:xfrm>
        </p:spPr>
        <p:txBody>
          <a:bodyPr>
            <a:normAutofit fontScale="32500" lnSpcReduction="20000"/>
          </a:bodyPr>
          <a:lstStyle/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r>
              <a:rPr lang="en-GB" sz="55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Theme 1: Collaborative/inter-professional learning </a:t>
            </a:r>
          </a:p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endParaRPr lang="en-GB" sz="5500" dirty="0" smtClean="0">
              <a:solidFill>
                <a:prstClr val="black">
                  <a:lumMod val="75000"/>
                  <a:lumOff val="25000"/>
                </a:prstClr>
              </a:solidFill>
              <a:ea typeface="Calibri"/>
              <a:cs typeface="Times New Roman"/>
            </a:endParaRPr>
          </a:p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r>
              <a:rPr lang="en-GB" sz="55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Theme </a:t>
            </a:r>
            <a:r>
              <a:rPr lang="en-GB" sz="5500" dirty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2: Reflection on practice</a:t>
            </a:r>
          </a:p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endParaRPr lang="en-GB" sz="5500" dirty="0">
              <a:solidFill>
                <a:prstClr val="black">
                  <a:lumMod val="75000"/>
                  <a:lumOff val="25000"/>
                </a:prstClr>
              </a:solidFill>
              <a:ea typeface="Calibri"/>
              <a:cs typeface="Times New Roman"/>
            </a:endParaRPr>
          </a:p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r>
              <a:rPr lang="en-GB" sz="5500" dirty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Theme 3: Problem solving/case studies</a:t>
            </a:r>
          </a:p>
          <a:p>
            <a:pPr marL="617220" lvl="0" indent="-5715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5500" dirty="0">
              <a:solidFill>
                <a:prstClr val="black">
                  <a:lumMod val="75000"/>
                  <a:lumOff val="25000"/>
                </a:prstClr>
              </a:solidFill>
              <a:ea typeface="Calibri"/>
            </a:endParaRPr>
          </a:p>
          <a:p>
            <a:pPr marL="617220" lvl="0" indent="-571500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en-GB" sz="5500" dirty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</a:rPr>
              <a:t>Theme 4: Communication</a:t>
            </a:r>
          </a:p>
          <a:p>
            <a:pPr marL="617220" lvl="0" indent="-571500">
              <a:spcBef>
                <a:spcPct val="20000"/>
              </a:spcBef>
              <a:spcAft>
                <a:spcPts val="300"/>
              </a:spcAft>
              <a:buSzPct val="130000"/>
            </a:pPr>
            <a:endParaRPr lang="en-GB" sz="5500" dirty="0" smtClean="0">
              <a:solidFill>
                <a:prstClr val="black">
                  <a:lumMod val="75000"/>
                  <a:lumOff val="25000"/>
                </a:prstClr>
              </a:solidFill>
              <a:ea typeface="Calibri"/>
            </a:endParaRPr>
          </a:p>
          <a:p>
            <a:pPr marL="617220" lvl="0" indent="-5715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buSzPct val="130000"/>
            </a:pPr>
            <a:r>
              <a:rPr lang="en-GB" sz="55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Theme </a:t>
            </a:r>
            <a:r>
              <a:rPr lang="en-GB" sz="5500" dirty="0">
                <a:solidFill>
                  <a:prstClr val="black">
                    <a:lumMod val="75000"/>
                    <a:lumOff val="25000"/>
                  </a:prstClr>
                </a:solidFill>
                <a:ea typeface="Calibri"/>
                <a:cs typeface="Times New Roman"/>
              </a:rPr>
              <a:t>5: Rejection of codified learning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39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4306" y="487901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Theme 1: Collaborative/inter-professional learning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135560" y="1681566"/>
            <a:ext cx="7605464" cy="4228890"/>
          </a:xfrm>
        </p:spPr>
        <p:txBody>
          <a:bodyPr>
            <a:normAutofit/>
          </a:bodyPr>
          <a:lstStyle/>
          <a:p>
            <a:pPr marL="36576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dirty="0" smtClean="0">
                <a:latin typeface="Arial"/>
                <a:ea typeface="Calibri"/>
                <a:cs typeface="Times New Roman"/>
              </a:rPr>
              <a:t>Social </a:t>
            </a:r>
            <a:r>
              <a:rPr lang="en-GB" b="1" dirty="0">
                <a:latin typeface="Arial"/>
                <a:ea typeface="Calibri"/>
                <a:cs typeface="Times New Roman"/>
              </a:rPr>
              <a:t>significance of learning</a:t>
            </a:r>
          </a:p>
          <a:p>
            <a:pPr marL="777240" lvl="1"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Arial"/>
                <a:ea typeface="Calibri"/>
                <a:cs typeface="Times New Roman"/>
              </a:rPr>
              <a:t>The collegiate identity was a big thing.</a:t>
            </a:r>
            <a:endParaRPr lang="en-GB" dirty="0">
              <a:latin typeface="Calibri"/>
              <a:ea typeface="Calibri"/>
              <a:cs typeface="Times New Roman"/>
            </a:endParaRPr>
          </a:p>
          <a:p>
            <a:pPr marL="777240" lvl="1"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Arial"/>
                <a:ea typeface="Calibri"/>
                <a:cs typeface="Times New Roman"/>
              </a:rPr>
              <a:t>I can……empathise with others</a:t>
            </a:r>
            <a:endParaRPr lang="en-GB" dirty="0">
              <a:latin typeface="Calibri"/>
              <a:ea typeface="Calibri"/>
              <a:cs typeface="Times New Roman"/>
            </a:endParaRPr>
          </a:p>
          <a:p>
            <a:pPr marL="777240" lvl="1"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Arial"/>
                <a:ea typeface="Calibri"/>
                <a:cs typeface="Times New Roman"/>
              </a:rPr>
              <a:t>You can have a better understanding of how other nursing disciplines view things.</a:t>
            </a:r>
            <a:endParaRPr lang="en-GB" dirty="0">
              <a:latin typeface="Calibri"/>
              <a:ea typeface="Calibri"/>
              <a:cs typeface="Times New Roman"/>
            </a:endParaRPr>
          </a:p>
          <a:p>
            <a:pPr marL="777240" lvl="1"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Arial"/>
                <a:ea typeface="Calibri"/>
                <a:cs typeface="Times New Roman"/>
              </a:rPr>
              <a:t>Helps you widen your viewpoint.</a:t>
            </a:r>
          </a:p>
          <a:p>
            <a:pPr marL="59436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dirty="0">
                <a:latin typeface="Arial"/>
                <a:ea typeface="Calibri"/>
                <a:cs typeface="Times New Roman"/>
              </a:rPr>
              <a:t>Dissatisfaction as only nursing</a:t>
            </a:r>
          </a:p>
          <a:p>
            <a:pPr marL="777240" lvl="1">
              <a:lnSpc>
                <a:spcPct val="107000"/>
              </a:lnSpc>
              <a:spcAft>
                <a:spcPts val="800"/>
              </a:spcAft>
            </a:pPr>
            <a:r>
              <a:rPr lang="en-GB" i="1" dirty="0">
                <a:latin typeface="Arial"/>
                <a:ea typeface="Calibri"/>
                <a:cs typeface="Times New Roman"/>
              </a:rPr>
              <a:t>It would be really valuable to involve even more disciplines</a:t>
            </a:r>
            <a:endParaRPr lang="en-GB" dirty="0">
              <a:latin typeface="Calibri"/>
              <a:ea typeface="Calibri"/>
              <a:cs typeface="Times New Roman"/>
            </a:endParaRPr>
          </a:p>
          <a:p>
            <a:pPr lvl="2"/>
            <a:r>
              <a:rPr lang="en-GB" i="1" dirty="0">
                <a:latin typeface="Arial"/>
                <a:ea typeface="Calibri"/>
              </a:rPr>
              <a:t>It is about exposing you to other disciplines</a:t>
            </a:r>
            <a:endParaRPr lang="en-GB" b="1" dirty="0">
              <a:latin typeface="Calibri"/>
              <a:ea typeface="Calibri"/>
              <a:cs typeface="Times New Roman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0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058" y="377616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Theme 2: Reflection on practice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189804" y="1573078"/>
            <a:ext cx="8208912" cy="454990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 smtClean="0">
                <a:latin typeface="Arial"/>
                <a:ea typeface="Calibri"/>
                <a:cs typeface="Times New Roman"/>
              </a:rPr>
              <a:t>Opportunities </a:t>
            </a:r>
            <a:r>
              <a:rPr lang="en-GB" sz="1600" b="1" dirty="0">
                <a:latin typeface="Arial"/>
                <a:ea typeface="Calibri"/>
                <a:cs typeface="Times New Roman"/>
              </a:rPr>
              <a:t>for reflection and deliberative learning:</a:t>
            </a:r>
            <a:endParaRPr lang="en-GB" sz="1600" b="1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Time to reflect, and time to discuss those things (the student implied that the action learning sets have allowed this to happen).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Space for reflection thing is working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(in response to the previous participant.) Yes, and thinking time.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I have been able to reflect with students from other cohorts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Coming here to reflect as a group gives me some kind of comfort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A chance to reflect and I realise it’s ok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b="1" dirty="0">
              <a:latin typeface="Arial"/>
              <a:ea typeface="Calibri"/>
              <a:cs typeface="Times New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32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28550" y="1591597"/>
            <a:ext cx="8208912" cy="511256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 smtClean="0">
                <a:latin typeface="Arial"/>
                <a:ea typeface="Calibri"/>
                <a:cs typeface="Times New Roman"/>
              </a:rPr>
              <a:t>Opportunities </a:t>
            </a:r>
            <a:r>
              <a:rPr lang="en-GB" sz="1600" b="1" dirty="0">
                <a:latin typeface="Arial"/>
                <a:ea typeface="Calibri"/>
                <a:cs typeface="Times New Roman"/>
              </a:rPr>
              <a:t>for reflection and deliberative learning:</a:t>
            </a:r>
            <a:endParaRPr lang="en-GB" sz="1600" b="1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We talked about questioning our values and when I am thrown in and have no control. It gave me a chance to reflect and examine the fact that things will not always work as I expect. It gives me a chance to examine my values. Gave me a chance to explore the importance of what I think. To reflect on my inner self and how I value things and how it might be different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I think it helps us get rid of those stereotypical views.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</a:rPr>
              <a:t>It challenges your professional values</a:t>
            </a:r>
            <a:endParaRPr lang="en-GB" sz="1600" b="1" dirty="0">
              <a:latin typeface="Arial"/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black">
          <a:xfrm>
            <a:off x="2135560" y="276877"/>
            <a:ext cx="6512511" cy="114300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Theme 2: Reflection on practice</a:t>
            </a:r>
            <a:br>
              <a:rPr lang="en-GB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28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811" y="352082"/>
            <a:ext cx="7167466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Theme 3: Problem solving/case studies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151057" y="1616766"/>
            <a:ext cx="8280920" cy="5478932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en-GB" b="1" dirty="0" smtClean="0">
                <a:latin typeface="Arial"/>
                <a:ea typeface="Calibri"/>
              </a:rPr>
              <a:t>Reviewing </a:t>
            </a:r>
            <a:r>
              <a:rPr lang="en-GB" b="1" dirty="0">
                <a:latin typeface="Arial"/>
                <a:ea typeface="Calibri"/>
              </a:rPr>
              <a:t>a case or a scenario or focus upon a specific practice issue most useful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A case for discussion makes it easier.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And it gives being here a reason, and it makes it useful for practice.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Problem-solving.  Thinking outside your box.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Like when we did domestic abuse… it generated interesting discussions and questions from the different nursing perspectives.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And when we did the breastfeeding session. (participant agrees with the previous comment)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And the mental health care.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365760" lvl="1" indent="0">
              <a:buNone/>
            </a:pPr>
            <a:endParaRPr lang="en-GB" sz="2200" b="1" dirty="0">
              <a:latin typeface="Arial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64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374643"/>
            <a:ext cx="6512511" cy="1143000"/>
          </a:xfrm>
        </p:spPr>
        <p:txBody>
          <a:bodyPr/>
          <a:lstStyle/>
          <a:p>
            <a:r>
              <a:rPr lang="en-GB" sz="2500" dirty="0"/>
              <a:t>Theme 4: Communication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127811" y="1521855"/>
            <a:ext cx="7992888" cy="518457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endParaRPr lang="en-GB" sz="2400" b="1" dirty="0">
              <a:latin typeface="Arial"/>
              <a:ea typeface="Calibri"/>
            </a:endParaRPr>
          </a:p>
          <a:p>
            <a:pPr marL="365760" lvl="1" indent="0">
              <a:buNone/>
            </a:pPr>
            <a:r>
              <a:rPr lang="en-GB" b="1" dirty="0">
                <a:latin typeface="Arial"/>
                <a:ea typeface="Calibri"/>
              </a:rPr>
              <a:t>Action learning sets had contributed to the development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 smtClean="0">
                <a:latin typeface="Arial"/>
                <a:ea typeface="Calibri"/>
                <a:cs typeface="Times New Roman"/>
              </a:rPr>
              <a:t>Builds </a:t>
            </a:r>
            <a:r>
              <a:rPr lang="en-GB" sz="1600" i="1" dirty="0">
                <a:latin typeface="Arial"/>
                <a:ea typeface="Calibri"/>
                <a:cs typeface="Times New Roman"/>
              </a:rPr>
              <a:t>future communications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Facilitates and promotes good communication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Improves confidence when you speak to colleagues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It promotes communication with people you would not usually communicate with.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Communicate with other and get your point across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Helps improve communication with other nurses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People have brought in own experiences I think it has improved communication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558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254" y="266165"/>
            <a:ext cx="6512511" cy="1143000"/>
          </a:xfrm>
        </p:spPr>
        <p:txBody>
          <a:bodyPr>
            <a:normAutofit/>
          </a:bodyPr>
          <a:lstStyle/>
          <a:p>
            <a:r>
              <a:rPr lang="en-GB" sz="2500" dirty="0"/>
              <a:t>Theme 4: Communication</a:t>
            </a:r>
            <a:br>
              <a:rPr lang="en-GB" sz="2500" dirty="0"/>
            </a:br>
            <a:endParaRPr lang="en-GB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926333" y="1256118"/>
            <a:ext cx="7992888" cy="518457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endParaRPr lang="en-GB" sz="2200" b="1" dirty="0">
              <a:latin typeface="Arial"/>
              <a:ea typeface="Calibri"/>
            </a:endParaRPr>
          </a:p>
          <a:p>
            <a:pPr marL="365760" lvl="1" indent="0">
              <a:buNone/>
            </a:pPr>
            <a:r>
              <a:rPr lang="en-GB" b="1" dirty="0">
                <a:latin typeface="Arial"/>
                <a:ea typeface="Calibri"/>
              </a:rPr>
              <a:t>Deliberative learning through communication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 smtClean="0">
                <a:latin typeface="Arial"/>
                <a:ea typeface="Calibri"/>
                <a:cs typeface="Times New Roman"/>
              </a:rPr>
              <a:t>Communication </a:t>
            </a:r>
            <a:r>
              <a:rPr lang="en-GB" sz="1600" i="1" dirty="0">
                <a:latin typeface="Arial"/>
                <a:ea typeface="Calibri"/>
                <a:cs typeface="Times New Roman"/>
              </a:rPr>
              <a:t>improves with time as we become more experienced.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Progressively there is a lot more to discuss.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However, the following comment suggested that the participants did not feel that their communication skills had improved as well as they might. 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There was quite a few teacher-led sessions which set the tone. This may have stifled communication and learning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600" dirty="0"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69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791" y="206436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Theme 5: Rejection of codified learning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189804" y="1526584"/>
            <a:ext cx="8064896" cy="3584036"/>
          </a:xfrm>
        </p:spPr>
        <p:txBody>
          <a:bodyPr>
            <a:normAutofit/>
          </a:bodyPr>
          <a:lstStyle/>
          <a:p>
            <a:pPr marL="2286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dirty="0" smtClean="0">
                <a:latin typeface="Arial"/>
                <a:ea typeface="Calibri"/>
              </a:rPr>
              <a:t>Formal </a:t>
            </a:r>
            <a:r>
              <a:rPr lang="en-GB" b="1" dirty="0">
                <a:latin typeface="Arial"/>
                <a:ea typeface="Calibri"/>
              </a:rPr>
              <a:t>education and learning contributes minimally to the overall knowledge utilised when practising in the workplace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In the first year, I didn’t feel like they were meeting the learning outcomes because they (the ALS) were more taught. And so that felt like a real clash with the whole point if they are more rigid and inflexible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1600" i="1" dirty="0">
                <a:latin typeface="Arial"/>
                <a:ea typeface="Calibri"/>
                <a:cs typeface="Times New Roman"/>
              </a:rPr>
              <a:t>Yes, I agree. I didn’t know what it was for but as time has gone on. But the last one with the scenario we had is exactly what I envisaged them to be</a:t>
            </a:r>
            <a:endParaRPr lang="en-GB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600" b="1" dirty="0">
              <a:latin typeface="Calibri"/>
              <a:ea typeface="Calibri"/>
              <a:cs typeface="Times New Roman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761" y="573394"/>
            <a:ext cx="6512511" cy="1143000"/>
          </a:xfrm>
        </p:spPr>
        <p:txBody>
          <a:bodyPr>
            <a:normAutofit/>
          </a:bodyPr>
          <a:lstStyle/>
          <a:p>
            <a:r>
              <a:rPr lang="en-GB" sz="2500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11761" y="1144894"/>
            <a:ext cx="8136904" cy="4569688"/>
          </a:xfrm>
        </p:spPr>
        <p:txBody>
          <a:bodyPr>
            <a:normAutofit/>
          </a:bodyPr>
          <a:lstStyle/>
          <a:p>
            <a:endParaRPr lang="en-GB" sz="2400" dirty="0">
              <a:latin typeface="Arial"/>
              <a:ea typeface="Calibri"/>
            </a:endParaRPr>
          </a:p>
          <a:p>
            <a:endParaRPr lang="en-GB" sz="2400" dirty="0">
              <a:latin typeface="Arial"/>
              <a:ea typeface="Calibri"/>
            </a:endParaRPr>
          </a:p>
          <a:p>
            <a:r>
              <a:rPr lang="en-GB" sz="1600" dirty="0">
                <a:latin typeface="Arial"/>
                <a:ea typeface="Calibri"/>
              </a:rPr>
              <a:t>Participants value the opportunity to participate in action learning sets</a:t>
            </a:r>
            <a:r>
              <a:rPr lang="en-GB" sz="1600" dirty="0" smtClean="0">
                <a:latin typeface="Arial"/>
                <a:ea typeface="Calibri"/>
              </a:rPr>
              <a:t>.</a:t>
            </a:r>
          </a:p>
          <a:p>
            <a:endParaRPr lang="en-GB" sz="1600" dirty="0">
              <a:latin typeface="Arial"/>
              <a:ea typeface="Calibri"/>
            </a:endParaRPr>
          </a:p>
          <a:p>
            <a:r>
              <a:rPr lang="en-GB" sz="1600" dirty="0">
                <a:latin typeface="Arial"/>
                <a:ea typeface="Calibri"/>
              </a:rPr>
              <a:t>Bringing students together from different fields of nursing has potential to enhance their ability to reflect upon and learn from practice experiences, in a supportive environment, thus promoting collaborative learning </a:t>
            </a:r>
            <a:endParaRPr lang="en-GB" sz="1600" dirty="0" smtClean="0">
              <a:latin typeface="Arial"/>
              <a:ea typeface="Calibri"/>
            </a:endParaRPr>
          </a:p>
          <a:p>
            <a:endParaRPr lang="en-GB" sz="1600" dirty="0">
              <a:latin typeface="Arial"/>
              <a:ea typeface="Calibri"/>
            </a:endParaRPr>
          </a:p>
          <a:p>
            <a:r>
              <a:rPr lang="en-GB" sz="1600" dirty="0">
                <a:latin typeface="Arial"/>
                <a:ea typeface="Calibri"/>
              </a:rPr>
              <a:t>Can facilitate purposeful &amp; deliberative learning in terms of outcomes and future actions</a:t>
            </a:r>
          </a:p>
        </p:txBody>
      </p:sp>
    </p:spTree>
    <p:extLst>
      <p:ext uri="{BB962C8B-B14F-4D97-AF65-F5344CB8AC3E}">
        <p14:creationId xmlns:p14="http://schemas.microsoft.com/office/powerpoint/2010/main" val="136663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Research 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To investigate whether by participating in action learning, the MSc pre-registration nursing students have been able to engage in what Michael Eraut (2004) has described as collaborative, deliberative learning.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35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Background –knowledge and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Knowledge – two types described by Eraut (2000)</a:t>
            </a:r>
          </a:p>
          <a:p>
            <a:endParaRPr lang="en-GB" b="1" dirty="0"/>
          </a:p>
          <a:p>
            <a:r>
              <a:rPr lang="en-GB" b="1" dirty="0"/>
              <a:t>Codified – </a:t>
            </a:r>
            <a:r>
              <a:rPr lang="en-GB" dirty="0"/>
              <a:t>explicit, disseminated through formal programmes of study. It is subject to quality control, peer review and is awarded high status within education. </a:t>
            </a:r>
            <a:endParaRPr lang="en-GB" dirty="0" smtClean="0"/>
          </a:p>
          <a:p>
            <a:r>
              <a:rPr lang="en-GB" b="1" dirty="0" smtClean="0"/>
              <a:t>Personal </a:t>
            </a:r>
            <a:r>
              <a:rPr lang="en-GB" b="1" dirty="0"/>
              <a:t>– </a:t>
            </a:r>
            <a:r>
              <a:rPr lang="en-GB" dirty="0"/>
              <a:t>explicit or tacit, knowledge that a person brings to a situation, enabling them to think and perform.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689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Background –WORKPLACE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Formal education and training provide only a small percentage of what is learned at work (Eraut, 2000, 2004, 2007,2010).  </a:t>
            </a:r>
          </a:p>
          <a:p>
            <a:r>
              <a:rPr lang="en-GB" dirty="0"/>
              <a:t>Much of what is learned in the workplace is classed as non-formal or informal, in that it arises from situations that are not previously agreed or negotiated as learning activities. </a:t>
            </a:r>
          </a:p>
          <a:p>
            <a:r>
              <a:rPr lang="en-GB" dirty="0"/>
              <a:t>Often hidden because it is part of everyday practice, and results from </a:t>
            </a:r>
            <a:r>
              <a:rPr lang="en-GB" dirty="0" smtClean="0"/>
              <a:t>everyday </a:t>
            </a:r>
            <a:r>
              <a:rPr lang="en-GB" dirty="0"/>
              <a:t>encounters and experiences.</a:t>
            </a:r>
          </a:p>
          <a:p>
            <a:r>
              <a:rPr lang="en-GB" dirty="0"/>
              <a:t>Influenced by social interactions, the need to solve problems and address issues such as productivity and quality, and to cope with change.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99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BACKGROUND -TYPOLOGY of informal learning(ERAUT,2007)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Based upon three levels of intention.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Implicit learning – learning occurs without conscious intent.  There is an absence of explicit knowledge.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Reactive learning - occurs rapidly within an action, offering limited opportunity to consider that activity.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rgbClr val="FF0000"/>
                </a:solidFill>
              </a:rPr>
              <a:t>Deliberative learning which will involve a review of previous actions, events and experiences in the workplace, and is likely to relate to work related goals </a:t>
            </a:r>
          </a:p>
          <a:p>
            <a:r>
              <a:rPr lang="en-GB" dirty="0"/>
              <a:t>Each level of learning is in response to a trigger or experience and will involve a degree of reflection. </a:t>
            </a:r>
            <a:r>
              <a:rPr lang="en-GB" dirty="0" smtClean="0"/>
              <a:t> ‘Act </a:t>
            </a:r>
            <a:r>
              <a:rPr lang="en-GB" smtClean="0"/>
              <a:t>of attention’.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122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BACKGROUND – LEARNING FROM OTHERS: A DELIBERATIVE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Learning with and from others is commonly observed in the workplace (Eraut, 2000). </a:t>
            </a:r>
          </a:p>
          <a:p>
            <a:r>
              <a:rPr lang="en-GB" dirty="0"/>
              <a:t>This may occur through the immediate consultations and collaborations with the team or working group, or it could be outside that group. Consistent with the deliberative process described previously.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success of this approach will depend on the individual’s ability to talk about the prior experience and to think about their knowledge at work (Eraut, 2007), which offers a case for the use of structured reflection to facilitate workplace learning. </a:t>
            </a:r>
            <a:endParaRPr lang="en-GB" dirty="0" smtClean="0"/>
          </a:p>
          <a:p>
            <a:r>
              <a:rPr lang="en-GB" dirty="0">
                <a:solidFill>
                  <a:srgbClr val="FF0000"/>
                </a:solidFill>
              </a:rPr>
              <a:t>? Does this happen during the action learning sets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937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ACTION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notions of critical reflection, and collaborative, deliberative learning are consistent with the concept of Action Learning. </a:t>
            </a:r>
          </a:p>
          <a:p>
            <a:r>
              <a:rPr lang="en-GB" dirty="0"/>
              <a:t>Introduced by </a:t>
            </a:r>
            <a:r>
              <a:rPr lang="en-GB" dirty="0" err="1"/>
              <a:t>Revans</a:t>
            </a:r>
            <a:r>
              <a:rPr lang="en-GB" dirty="0"/>
              <a:t> (1982,1983, 2011), action learning enables knowledge to be acquired through reflection on what has happened, offering insight into future actions (Weinstein, 1998). </a:t>
            </a:r>
          </a:p>
          <a:p>
            <a:r>
              <a:rPr lang="en-GB" dirty="0"/>
              <a:t>No learning without action and no action without learning (</a:t>
            </a:r>
            <a:r>
              <a:rPr lang="en-GB" dirty="0" err="1"/>
              <a:t>Revans</a:t>
            </a:r>
            <a:r>
              <a:rPr lang="en-GB" dirty="0"/>
              <a:t>, 1982, 1983, 2011)</a:t>
            </a:r>
          </a:p>
          <a:p>
            <a:r>
              <a:rPr lang="en-GB" dirty="0"/>
              <a:t>Supports </a:t>
            </a:r>
            <a:r>
              <a:rPr lang="en-GB" dirty="0" err="1"/>
              <a:t>Eraut’s</a:t>
            </a:r>
            <a:r>
              <a:rPr lang="en-GB" dirty="0"/>
              <a:t> (2004) contention that the major source of professional learning is in the workplace.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Action learning – 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Action learning involves the development of a group otherwise known as an action learning set(ALS);</a:t>
            </a:r>
          </a:p>
          <a:p>
            <a:r>
              <a:rPr lang="en-GB" dirty="0"/>
              <a:t>Purpose of the ALS is to focus on problems, tasks and/or issues that a set member identifies.</a:t>
            </a:r>
          </a:p>
          <a:p>
            <a:r>
              <a:rPr lang="en-GB" dirty="0"/>
              <a:t>Group members then offer support and challenge to enable the other to make progress on that issue. </a:t>
            </a:r>
          </a:p>
          <a:p>
            <a:r>
              <a:rPr lang="en-GB" dirty="0"/>
              <a:t>It should be purposeful and lead to an action. </a:t>
            </a:r>
          </a:p>
          <a:p>
            <a:r>
              <a:rPr lang="en-GB" dirty="0"/>
              <a:t>The outcome is intended to be the development of the individual, as well as the development of the workplace.</a:t>
            </a:r>
          </a:p>
        </p:txBody>
      </p:sp>
    </p:spTree>
    <p:extLst>
      <p:ext uri="{BB962C8B-B14F-4D97-AF65-F5344CB8AC3E}">
        <p14:creationId xmlns:p14="http://schemas.microsoft.com/office/powerpoint/2010/main" val="44535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500" dirty="0"/>
              <a:t>ACTION LEARNING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Action learning requires individuals to undergo a reinterpretation of their existing knowledge and prior experiences, causing them to re-examine ideas that they would otherwise have continued to take for granted (</a:t>
            </a:r>
            <a:r>
              <a:rPr lang="en-GB" dirty="0" err="1"/>
              <a:t>Revans</a:t>
            </a:r>
            <a:r>
              <a:rPr lang="en-GB" dirty="0"/>
              <a:t>, 1982.1983,2011).</a:t>
            </a:r>
          </a:p>
          <a:p>
            <a:r>
              <a:rPr lang="en-GB" dirty="0"/>
              <a:t>Can facilitate the 'act of attention', described by Eraut and enable an individual to critically reflect upon areas of an experience that might otherwise be missed. </a:t>
            </a:r>
          </a:p>
          <a:p>
            <a:r>
              <a:rPr lang="en-GB" dirty="0"/>
              <a:t>Action learning sets are an established part of the pre-registration MSc Nursing Curriculum – NMC requirement for inter-professional education.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006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177</TotalTime>
  <Words>1388</Words>
  <Application>Microsoft Office PowerPoint</Application>
  <PresentationFormat>Widescreen</PresentationFormat>
  <Paragraphs>120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Gill Sans MT</vt:lpstr>
      <vt:lpstr>Times New Roman</vt:lpstr>
      <vt:lpstr>Parcel</vt:lpstr>
      <vt:lpstr> Do action learning sets facilitate collaborative, deliberative learning?   A Focus Group Evaluation of MSc pre-registration nursing students’ experience. – Charlotte Maddison &amp; Gus Strang </vt:lpstr>
      <vt:lpstr>Research aim</vt:lpstr>
      <vt:lpstr>Background –knowledge and learning</vt:lpstr>
      <vt:lpstr>Background –WORKPLACE LEARNING</vt:lpstr>
      <vt:lpstr>BACKGROUND -TYPOLOGY of informal learning(ERAUT,2007) </vt:lpstr>
      <vt:lpstr>BACKGROUND – LEARNING FROM OTHERS: A DELIBERATIVE PROCESS</vt:lpstr>
      <vt:lpstr>ACTION LEARNING</vt:lpstr>
      <vt:lpstr>Action learning – the process</vt:lpstr>
      <vt:lpstr>ACTION LEARNING </vt:lpstr>
      <vt:lpstr>Methodology/Methods</vt:lpstr>
      <vt:lpstr>Methodology/Methods</vt:lpstr>
      <vt:lpstr>Theme 1: Collaborative/inter-professional learning  </vt:lpstr>
      <vt:lpstr>Theme 2: Reflection on practice </vt:lpstr>
      <vt:lpstr>PowerPoint Presentation</vt:lpstr>
      <vt:lpstr>Theme 3: Problem solving/case studies </vt:lpstr>
      <vt:lpstr>Theme 4: Communication </vt:lpstr>
      <vt:lpstr>Theme 4: Communication </vt:lpstr>
      <vt:lpstr>Theme 5: Rejection of codified learning 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action learning sets facilitate collaborative, deliberative learning?   A Focus Group Evaluation of MSc pre-registration nursing students’ experience.</dc:title>
  <dc:creator>Rosie Maddison</dc:creator>
  <cp:lastModifiedBy>Stacey Gemma</cp:lastModifiedBy>
  <cp:revision>18</cp:revision>
  <dcterms:created xsi:type="dcterms:W3CDTF">2016-05-13T07:01:12Z</dcterms:created>
  <dcterms:modified xsi:type="dcterms:W3CDTF">2016-10-20T08:23:12Z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FE5088EC-CCF7-44F8-9EF9-50F7FFE02204</vt:lpwstr>
  </property>
  <property fmtid="{D5CDD505-2E9C-101B-9397-08002B2CF9AE}" pid="3" name="ArticulatePath">
    <vt:lpwstr>GEN presentation -14thOctober 2016</vt:lpwstr>
  </property>
</Properties>
</file>