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734" r:id="rId1"/>
  </p:sldMasterIdLst>
  <p:notesMasterIdLst>
    <p:notesMasterId r:id="rId15"/>
  </p:notesMasterIdLst>
  <p:handoutMasterIdLst>
    <p:handoutMasterId r:id="rId16"/>
  </p:handoutMasterIdLst>
  <p:sldIdLst>
    <p:sldId id="261" r:id="rId2"/>
    <p:sldId id="276" r:id="rId3"/>
    <p:sldId id="270" r:id="rId4"/>
    <p:sldId id="264" r:id="rId5"/>
    <p:sldId id="277" r:id="rId6"/>
    <p:sldId id="278" r:id="rId7"/>
    <p:sldId id="279" r:id="rId8"/>
    <p:sldId id="280" r:id="rId9"/>
    <p:sldId id="266" r:id="rId10"/>
    <p:sldId id="274" r:id="rId11"/>
    <p:sldId id="275" r:id="rId12"/>
    <p:sldId id="281" r:id="rId13"/>
    <p:sldId id="282" r:id="rId14"/>
  </p:sldIdLst>
  <p:sldSz cx="9144000" cy="6858000" type="screen4x3"/>
  <p:notesSz cx="6797675" cy="9874250"/>
  <p:custDataLst>
    <p:tags r:id="rId17"/>
  </p:custDataLst>
  <p:defaultTextStyle>
    <a:defPPr>
      <a:defRPr lang="en-US"/>
    </a:defPPr>
    <a:lvl1pPr algn="l" rtl="0" eaLnBrk="0" fontAlgn="base" hangingPunct="0">
      <a:spcBef>
        <a:spcPct val="0"/>
      </a:spcBef>
      <a:spcAft>
        <a:spcPct val="0"/>
      </a:spcAft>
      <a:defRPr sz="2400" kern="1200">
        <a:solidFill>
          <a:schemeClr val="tx1"/>
        </a:solidFill>
        <a:latin typeface="Arial" charset="0"/>
        <a:ea typeface="ＭＳ Ｐゴシック" pitchFamily="124" charset="-128"/>
        <a:cs typeface="+mn-cs"/>
      </a:defRPr>
    </a:lvl1pPr>
    <a:lvl2pPr marL="457200" algn="l" rtl="0" eaLnBrk="0" fontAlgn="base" hangingPunct="0">
      <a:spcBef>
        <a:spcPct val="0"/>
      </a:spcBef>
      <a:spcAft>
        <a:spcPct val="0"/>
      </a:spcAft>
      <a:defRPr sz="2400" kern="1200">
        <a:solidFill>
          <a:schemeClr val="tx1"/>
        </a:solidFill>
        <a:latin typeface="Arial" charset="0"/>
        <a:ea typeface="ＭＳ Ｐゴシック" pitchFamily="124" charset="-128"/>
        <a:cs typeface="+mn-cs"/>
      </a:defRPr>
    </a:lvl2pPr>
    <a:lvl3pPr marL="914400" algn="l" rtl="0" eaLnBrk="0" fontAlgn="base" hangingPunct="0">
      <a:spcBef>
        <a:spcPct val="0"/>
      </a:spcBef>
      <a:spcAft>
        <a:spcPct val="0"/>
      </a:spcAft>
      <a:defRPr sz="2400" kern="1200">
        <a:solidFill>
          <a:schemeClr val="tx1"/>
        </a:solidFill>
        <a:latin typeface="Arial" charset="0"/>
        <a:ea typeface="ＭＳ Ｐゴシック" pitchFamily="124" charset="-128"/>
        <a:cs typeface="+mn-cs"/>
      </a:defRPr>
    </a:lvl3pPr>
    <a:lvl4pPr marL="1371600" algn="l" rtl="0" eaLnBrk="0" fontAlgn="base" hangingPunct="0">
      <a:spcBef>
        <a:spcPct val="0"/>
      </a:spcBef>
      <a:spcAft>
        <a:spcPct val="0"/>
      </a:spcAft>
      <a:defRPr sz="2400" kern="1200">
        <a:solidFill>
          <a:schemeClr val="tx1"/>
        </a:solidFill>
        <a:latin typeface="Arial" charset="0"/>
        <a:ea typeface="ＭＳ Ｐゴシック" pitchFamily="124" charset="-128"/>
        <a:cs typeface="+mn-cs"/>
      </a:defRPr>
    </a:lvl4pPr>
    <a:lvl5pPr marL="1828800" algn="l" rtl="0" eaLnBrk="0" fontAlgn="base" hangingPunct="0">
      <a:spcBef>
        <a:spcPct val="0"/>
      </a:spcBef>
      <a:spcAft>
        <a:spcPct val="0"/>
      </a:spcAft>
      <a:defRPr sz="2400" kern="1200">
        <a:solidFill>
          <a:schemeClr val="tx1"/>
        </a:solidFill>
        <a:latin typeface="Arial" charset="0"/>
        <a:ea typeface="ＭＳ Ｐゴシック" pitchFamily="124" charset="-128"/>
        <a:cs typeface="+mn-cs"/>
      </a:defRPr>
    </a:lvl5pPr>
    <a:lvl6pPr marL="2286000" algn="l" defTabSz="914400" rtl="0" eaLnBrk="1" latinLnBrk="0" hangingPunct="1">
      <a:defRPr sz="2400" kern="1200">
        <a:solidFill>
          <a:schemeClr val="tx1"/>
        </a:solidFill>
        <a:latin typeface="Arial" charset="0"/>
        <a:ea typeface="ＭＳ Ｐゴシック" pitchFamily="124" charset="-128"/>
        <a:cs typeface="+mn-cs"/>
      </a:defRPr>
    </a:lvl6pPr>
    <a:lvl7pPr marL="2743200" algn="l" defTabSz="914400" rtl="0" eaLnBrk="1" latinLnBrk="0" hangingPunct="1">
      <a:defRPr sz="2400" kern="1200">
        <a:solidFill>
          <a:schemeClr val="tx1"/>
        </a:solidFill>
        <a:latin typeface="Arial" charset="0"/>
        <a:ea typeface="ＭＳ Ｐゴシック" pitchFamily="124" charset="-128"/>
        <a:cs typeface="+mn-cs"/>
      </a:defRPr>
    </a:lvl7pPr>
    <a:lvl8pPr marL="3200400" algn="l" defTabSz="914400" rtl="0" eaLnBrk="1" latinLnBrk="0" hangingPunct="1">
      <a:defRPr sz="2400" kern="1200">
        <a:solidFill>
          <a:schemeClr val="tx1"/>
        </a:solidFill>
        <a:latin typeface="Arial" charset="0"/>
        <a:ea typeface="ＭＳ Ｐゴシック" pitchFamily="124" charset="-128"/>
        <a:cs typeface="+mn-cs"/>
      </a:defRPr>
    </a:lvl8pPr>
    <a:lvl9pPr marL="3657600" algn="l" defTabSz="914400" rtl="0" eaLnBrk="1" latinLnBrk="0" hangingPunct="1">
      <a:defRPr sz="2400" kern="1200">
        <a:solidFill>
          <a:schemeClr val="tx1"/>
        </a:solidFill>
        <a:latin typeface="Arial" charset="0"/>
        <a:ea typeface="ＭＳ Ｐゴシック" pitchFamily="124" charset="-128"/>
        <a:cs typeface="+mn-cs"/>
      </a:defRPr>
    </a:lvl9pPr>
  </p:defaultTextStyle>
  <p:extLst>
    <p:ext uri="{EFAFB233-063F-42B5-8137-9DF3F51BA10A}">
      <p15:sldGuideLst xmlns:p15="http://schemas.microsoft.com/office/powerpoint/2012/main">
        <p15:guide id="1" orient="horz" pos="197">
          <p15:clr>
            <a:srgbClr val="A4A3A4"/>
          </p15:clr>
        </p15:guide>
        <p15:guide id="2" orient="horz" pos="572">
          <p15:clr>
            <a:srgbClr val="A4A3A4"/>
          </p15:clr>
        </p15:guide>
        <p15:guide id="3" orient="horz" pos="1389">
          <p15:clr>
            <a:srgbClr val="A4A3A4"/>
          </p15:clr>
        </p15:guide>
        <p15:guide id="4" orient="horz" pos="1525">
          <p15:clr>
            <a:srgbClr val="A4A3A4"/>
          </p15:clr>
        </p15:guide>
        <p15:guide id="5" orient="horz" pos="799">
          <p15:clr>
            <a:srgbClr val="A4A3A4"/>
          </p15:clr>
        </p15:guide>
        <p15:guide id="6" orient="horz" pos="4123">
          <p15:clr>
            <a:srgbClr val="A4A3A4"/>
          </p15:clr>
        </p15:guide>
        <p15:guide id="7" pos="657">
          <p15:clr>
            <a:srgbClr val="A4A3A4"/>
          </p15:clr>
        </p15:guide>
        <p15:guide id="8" pos="5284">
          <p15:clr>
            <a:srgbClr val="A4A3A4"/>
          </p15:clr>
        </p15:guide>
        <p15:guide id="9" pos="195">
          <p15:clr>
            <a:srgbClr val="A4A3A4"/>
          </p15:clr>
        </p15:guide>
        <p15:guide id="10" pos="2995">
          <p15:clr>
            <a:srgbClr val="A4A3A4"/>
          </p15:clr>
        </p15:guide>
      </p15:sldGuideLst>
    </p:ext>
    <p:ext uri="{2D200454-40CA-4A62-9FC3-DE9A4176ACB9}">
      <p15:notesGuideLst xmlns:p15="http://schemas.microsoft.com/office/powerpoint/2012/main">
        <p15:guide id="1" orient="horz" pos="3110">
          <p15:clr>
            <a:srgbClr val="A4A3A4"/>
          </p15:clr>
        </p15:guide>
        <p15:guide id="2" pos="214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55560"/>
    <a:srgbClr val="4D4D4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8421" autoAdjust="0"/>
    <p:restoredTop sz="87339" autoAdjust="0"/>
  </p:normalViewPr>
  <p:slideViewPr>
    <p:cSldViewPr showGuides="1">
      <p:cViewPr varScale="1">
        <p:scale>
          <a:sx n="65" d="100"/>
          <a:sy n="65" d="100"/>
        </p:scale>
        <p:origin x="1416" y="66"/>
      </p:cViewPr>
      <p:guideLst>
        <p:guide orient="horz" pos="197"/>
        <p:guide orient="horz" pos="572"/>
        <p:guide orient="horz" pos="1389"/>
        <p:guide orient="horz" pos="1525"/>
        <p:guide orient="horz" pos="799"/>
        <p:guide orient="horz" pos="4123"/>
        <p:guide pos="657"/>
        <p:guide pos="5284"/>
        <p:guide pos="195"/>
        <p:guide pos="2995"/>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showGuides="1">
      <p:cViewPr varScale="1">
        <p:scale>
          <a:sx n="66" d="100"/>
          <a:sy n="66" d="100"/>
        </p:scale>
        <p:origin x="-3300" y="-114"/>
      </p:cViewPr>
      <p:guideLst>
        <p:guide orient="horz" pos="3110"/>
        <p:guide pos="2141"/>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gs" Target="tags/tag1.xml"/><Relationship Id="rId2" Type="http://schemas.openxmlformats.org/officeDocument/2006/relationships/slide" Target="slides/slide1.xml"/><Relationship Id="rId16" Type="http://schemas.openxmlformats.org/officeDocument/2006/relationships/handoutMaster" Target="handoutMasters/handout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3713"/>
          </a:xfrm>
          <a:prstGeom prst="rect">
            <a:avLst/>
          </a:prstGeom>
        </p:spPr>
        <p:txBody>
          <a:bodyPr vert="horz" lIns="91440" tIns="45720" rIns="91440" bIns="45720" rtlCol="0"/>
          <a:lstStyle>
            <a:lvl1pPr algn="l">
              <a:defRPr sz="1200"/>
            </a:lvl1pPr>
          </a:lstStyle>
          <a:p>
            <a:pPr>
              <a:defRPr/>
            </a:pPr>
            <a:endParaRPr lang="en-GB"/>
          </a:p>
        </p:txBody>
      </p:sp>
      <p:sp>
        <p:nvSpPr>
          <p:cNvPr id="3" name="Date Placeholder 2"/>
          <p:cNvSpPr>
            <a:spLocks noGrp="1"/>
          </p:cNvSpPr>
          <p:nvPr>
            <p:ph type="dt" sz="quarter" idx="1"/>
          </p:nvPr>
        </p:nvSpPr>
        <p:spPr>
          <a:xfrm>
            <a:off x="3850443" y="0"/>
            <a:ext cx="2945659" cy="493713"/>
          </a:xfrm>
          <a:prstGeom prst="rect">
            <a:avLst/>
          </a:prstGeom>
        </p:spPr>
        <p:txBody>
          <a:bodyPr vert="horz" lIns="91440" tIns="45720" rIns="91440" bIns="45720" rtlCol="0"/>
          <a:lstStyle>
            <a:lvl1pPr algn="r">
              <a:defRPr sz="1200"/>
            </a:lvl1pPr>
          </a:lstStyle>
          <a:p>
            <a:pPr>
              <a:defRPr/>
            </a:pPr>
            <a:fld id="{3CF19177-7C99-4274-9B05-2CBE8EAF1F85}" type="datetimeFigureOut">
              <a:rPr lang="en-US"/>
              <a:pPr>
                <a:defRPr/>
              </a:pPr>
              <a:t>10/20/2016</a:t>
            </a:fld>
            <a:endParaRPr lang="en-GB"/>
          </a:p>
        </p:txBody>
      </p:sp>
      <p:sp>
        <p:nvSpPr>
          <p:cNvPr id="4" name="Footer Placeholder 3"/>
          <p:cNvSpPr>
            <a:spLocks noGrp="1"/>
          </p:cNvSpPr>
          <p:nvPr>
            <p:ph type="ftr" sz="quarter" idx="2"/>
          </p:nvPr>
        </p:nvSpPr>
        <p:spPr>
          <a:xfrm>
            <a:off x="0" y="9378824"/>
            <a:ext cx="2945659" cy="493713"/>
          </a:xfrm>
          <a:prstGeom prst="rect">
            <a:avLst/>
          </a:prstGeom>
        </p:spPr>
        <p:txBody>
          <a:bodyPr vert="horz" lIns="91440" tIns="45720" rIns="91440" bIns="45720" rtlCol="0" anchor="b"/>
          <a:lstStyle>
            <a:lvl1pPr algn="l">
              <a:defRPr sz="1200"/>
            </a:lvl1pPr>
          </a:lstStyle>
          <a:p>
            <a:pPr>
              <a:defRPr/>
            </a:pPr>
            <a:endParaRPr lang="en-GB"/>
          </a:p>
        </p:txBody>
      </p:sp>
      <p:sp>
        <p:nvSpPr>
          <p:cNvPr id="5" name="Slide Number Placeholder 4"/>
          <p:cNvSpPr>
            <a:spLocks noGrp="1"/>
          </p:cNvSpPr>
          <p:nvPr>
            <p:ph type="sldNum" sz="quarter" idx="3"/>
          </p:nvPr>
        </p:nvSpPr>
        <p:spPr>
          <a:xfrm>
            <a:off x="3850443" y="9378824"/>
            <a:ext cx="2945659" cy="493713"/>
          </a:xfrm>
          <a:prstGeom prst="rect">
            <a:avLst/>
          </a:prstGeom>
        </p:spPr>
        <p:txBody>
          <a:bodyPr vert="horz" lIns="91440" tIns="45720" rIns="91440" bIns="45720" rtlCol="0" anchor="b"/>
          <a:lstStyle>
            <a:lvl1pPr algn="r">
              <a:defRPr sz="1200"/>
            </a:lvl1pPr>
          </a:lstStyle>
          <a:p>
            <a:pPr>
              <a:defRPr/>
            </a:pPr>
            <a:fld id="{AD50454B-A3D8-47CC-95C8-DF29420A9AAB}" type="slidenum">
              <a:rPr lang="en-GB"/>
              <a:pPr>
                <a:defRPr/>
              </a:pPr>
              <a:t>‹#›</a:t>
            </a:fld>
            <a:endParaRPr lang="en-GB"/>
          </a:p>
        </p:txBody>
      </p:sp>
    </p:spTree>
    <p:extLst>
      <p:ext uri="{BB962C8B-B14F-4D97-AF65-F5344CB8AC3E}">
        <p14:creationId xmlns:p14="http://schemas.microsoft.com/office/powerpoint/2010/main" val="122727725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8434" name="Rectangle 2"/>
          <p:cNvSpPr>
            <a:spLocks noGrp="1" noChangeArrowheads="1"/>
          </p:cNvSpPr>
          <p:nvPr>
            <p:ph type="hdr" sz="quarter"/>
          </p:nvPr>
        </p:nvSpPr>
        <p:spPr bwMode="auto">
          <a:xfrm>
            <a:off x="0" y="0"/>
            <a:ext cx="2945659" cy="49371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defRPr sz="1200"/>
            </a:lvl1pPr>
          </a:lstStyle>
          <a:p>
            <a:pPr>
              <a:defRPr/>
            </a:pPr>
            <a:endParaRPr lang="en-US"/>
          </a:p>
        </p:txBody>
      </p:sp>
      <p:sp>
        <p:nvSpPr>
          <p:cNvPr id="18435" name="Rectangle 3"/>
          <p:cNvSpPr>
            <a:spLocks noGrp="1" noChangeArrowheads="1"/>
          </p:cNvSpPr>
          <p:nvPr>
            <p:ph type="dt" idx="1"/>
          </p:nvPr>
        </p:nvSpPr>
        <p:spPr bwMode="auto">
          <a:xfrm>
            <a:off x="3852016" y="0"/>
            <a:ext cx="2945659" cy="49371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r">
              <a:defRPr sz="1200"/>
            </a:lvl1pPr>
          </a:lstStyle>
          <a:p>
            <a:pPr>
              <a:defRPr/>
            </a:pPr>
            <a:endParaRPr lang="en-US"/>
          </a:p>
        </p:txBody>
      </p:sp>
      <p:sp>
        <p:nvSpPr>
          <p:cNvPr id="9220" name="Rectangle 4"/>
          <p:cNvSpPr>
            <a:spLocks noGrp="1" noRot="1" noChangeAspect="1" noChangeArrowheads="1" noTextEdit="1"/>
          </p:cNvSpPr>
          <p:nvPr>
            <p:ph type="sldImg" idx="2"/>
          </p:nvPr>
        </p:nvSpPr>
        <p:spPr bwMode="auto">
          <a:xfrm>
            <a:off x="931863" y="741363"/>
            <a:ext cx="4933950" cy="3702050"/>
          </a:xfrm>
          <a:prstGeom prst="rect">
            <a:avLst/>
          </a:prstGeom>
          <a:noFill/>
          <a:ln w="9525">
            <a:solidFill>
              <a:srgbClr val="000000"/>
            </a:solidFill>
            <a:miter lim="800000"/>
            <a:headEnd/>
            <a:tailEnd/>
          </a:ln>
        </p:spPr>
      </p:sp>
      <p:sp>
        <p:nvSpPr>
          <p:cNvPr id="18437" name="Rectangle 5"/>
          <p:cNvSpPr>
            <a:spLocks noGrp="1" noChangeArrowheads="1"/>
          </p:cNvSpPr>
          <p:nvPr>
            <p:ph type="body" sz="quarter" idx="3"/>
          </p:nvPr>
        </p:nvSpPr>
        <p:spPr bwMode="auto">
          <a:xfrm>
            <a:off x="906357" y="4690269"/>
            <a:ext cx="4984962" cy="444341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18438" name="Rectangle 6"/>
          <p:cNvSpPr>
            <a:spLocks noGrp="1" noChangeArrowheads="1"/>
          </p:cNvSpPr>
          <p:nvPr>
            <p:ph type="ftr" sz="quarter" idx="4"/>
          </p:nvPr>
        </p:nvSpPr>
        <p:spPr bwMode="auto">
          <a:xfrm>
            <a:off x="0" y="9380537"/>
            <a:ext cx="2945659" cy="493713"/>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lvl1pPr>
              <a:defRPr sz="1200"/>
            </a:lvl1pPr>
          </a:lstStyle>
          <a:p>
            <a:pPr>
              <a:defRPr/>
            </a:pPr>
            <a:endParaRPr lang="en-US"/>
          </a:p>
        </p:txBody>
      </p:sp>
      <p:sp>
        <p:nvSpPr>
          <p:cNvPr id="18439" name="Rectangle 7"/>
          <p:cNvSpPr>
            <a:spLocks noGrp="1" noChangeArrowheads="1"/>
          </p:cNvSpPr>
          <p:nvPr>
            <p:ph type="sldNum" sz="quarter" idx="5"/>
          </p:nvPr>
        </p:nvSpPr>
        <p:spPr bwMode="auto">
          <a:xfrm>
            <a:off x="3852016" y="9380537"/>
            <a:ext cx="2945659" cy="493713"/>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lvl1pPr algn="r">
              <a:defRPr sz="1200"/>
            </a:lvl1pPr>
          </a:lstStyle>
          <a:p>
            <a:pPr>
              <a:defRPr/>
            </a:pPr>
            <a:fld id="{4639BEBB-7988-4228-884A-C1F2B91C6D38}" type="slidenum">
              <a:rPr lang="en-US"/>
              <a:pPr>
                <a:defRPr/>
              </a:pPr>
              <a:t>‹#›</a:t>
            </a:fld>
            <a:endParaRPr lang="en-US"/>
          </a:p>
        </p:txBody>
      </p:sp>
    </p:spTree>
    <p:extLst>
      <p:ext uri="{BB962C8B-B14F-4D97-AF65-F5344CB8AC3E}">
        <p14:creationId xmlns:p14="http://schemas.microsoft.com/office/powerpoint/2010/main" val="3813879077"/>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ＭＳ Ｐゴシック" pitchFamily="124" charset="-128"/>
        <a:cs typeface="+mn-cs"/>
      </a:defRPr>
    </a:lvl1pPr>
    <a:lvl2pPr marL="457200" algn="l" rtl="0" eaLnBrk="0" fontAlgn="base" hangingPunct="0">
      <a:spcBef>
        <a:spcPct val="30000"/>
      </a:spcBef>
      <a:spcAft>
        <a:spcPct val="0"/>
      </a:spcAft>
      <a:defRPr sz="1200" kern="1200">
        <a:solidFill>
          <a:schemeClr val="tx1"/>
        </a:solidFill>
        <a:latin typeface="Arial" charset="0"/>
        <a:ea typeface="ＭＳ Ｐゴシック" pitchFamily="124" charset="-128"/>
        <a:cs typeface="+mn-cs"/>
      </a:defRPr>
    </a:lvl2pPr>
    <a:lvl3pPr marL="914400" algn="l" rtl="0" eaLnBrk="0" fontAlgn="base" hangingPunct="0">
      <a:spcBef>
        <a:spcPct val="30000"/>
      </a:spcBef>
      <a:spcAft>
        <a:spcPct val="0"/>
      </a:spcAft>
      <a:defRPr sz="1200" kern="1200">
        <a:solidFill>
          <a:schemeClr val="tx1"/>
        </a:solidFill>
        <a:latin typeface="Arial" charset="0"/>
        <a:ea typeface="ＭＳ Ｐゴシック" pitchFamily="124" charset="-128"/>
        <a:cs typeface="+mn-cs"/>
      </a:defRPr>
    </a:lvl3pPr>
    <a:lvl4pPr marL="1371600" algn="l" rtl="0" eaLnBrk="0" fontAlgn="base" hangingPunct="0">
      <a:spcBef>
        <a:spcPct val="30000"/>
      </a:spcBef>
      <a:spcAft>
        <a:spcPct val="0"/>
      </a:spcAft>
      <a:defRPr sz="1200" kern="1200">
        <a:solidFill>
          <a:schemeClr val="tx1"/>
        </a:solidFill>
        <a:latin typeface="Arial" charset="0"/>
        <a:ea typeface="ＭＳ Ｐゴシック" pitchFamily="124" charset="-128"/>
        <a:cs typeface="+mn-cs"/>
      </a:defRPr>
    </a:lvl4pPr>
    <a:lvl5pPr marL="1828800" algn="l" rtl="0" eaLnBrk="0" fontAlgn="base" hangingPunct="0">
      <a:spcBef>
        <a:spcPct val="30000"/>
      </a:spcBef>
      <a:spcAft>
        <a:spcPct val="0"/>
      </a:spcAft>
      <a:defRPr sz="1200" kern="1200">
        <a:solidFill>
          <a:schemeClr val="tx1"/>
        </a:solidFill>
        <a:latin typeface="Arial" charset="0"/>
        <a:ea typeface="ＭＳ Ｐゴシック" pitchFamily="124" charset="-128"/>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Slide 1 Julia – Introduction</a:t>
            </a:r>
            <a:r>
              <a:rPr lang="en-GB" baseline="0" dirty="0" smtClean="0"/>
              <a:t> , context  external and internal design of courses </a:t>
            </a:r>
            <a:endParaRPr lang="en-GB" dirty="0"/>
          </a:p>
        </p:txBody>
      </p:sp>
      <p:sp>
        <p:nvSpPr>
          <p:cNvPr id="4" name="Slide Number Placeholder 3"/>
          <p:cNvSpPr>
            <a:spLocks noGrp="1"/>
          </p:cNvSpPr>
          <p:nvPr>
            <p:ph type="sldNum" sz="quarter" idx="10"/>
          </p:nvPr>
        </p:nvSpPr>
        <p:spPr/>
        <p:txBody>
          <a:bodyPr/>
          <a:lstStyle/>
          <a:p>
            <a:fld id="{2D723B0C-C16D-4F74-AB83-EE0990B79F88}" type="slidenum">
              <a:rPr lang="en-GB" smtClean="0"/>
              <a:t>1</a:t>
            </a:fld>
            <a:endParaRPr lang="en-GB"/>
          </a:p>
        </p:txBody>
      </p:sp>
    </p:spTree>
    <p:extLst>
      <p:ext uri="{BB962C8B-B14F-4D97-AF65-F5344CB8AC3E}">
        <p14:creationId xmlns:p14="http://schemas.microsoft.com/office/powerpoint/2010/main" val="145203195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smtClean="0"/>
          </a:p>
          <a:p>
            <a:r>
              <a:rPr lang="en-GB" dirty="0" smtClean="0"/>
              <a:t>Question 5.</a:t>
            </a:r>
          </a:p>
          <a:p>
            <a:endParaRPr lang="en-GB" dirty="0" smtClean="0"/>
          </a:p>
          <a:p>
            <a:r>
              <a:rPr lang="en-GB" dirty="0" smtClean="0"/>
              <a:t>U/G</a:t>
            </a:r>
            <a:r>
              <a:rPr lang="en-GB" baseline="0" dirty="0" smtClean="0"/>
              <a:t>  positive learning from others , PG  push up the level , aware  of shared learning and no cause for concern </a:t>
            </a:r>
          </a:p>
          <a:p>
            <a:r>
              <a:rPr lang="en-GB" baseline="0" dirty="0" smtClean="0"/>
              <a:t>Perception that  PG  was better , they needed  more input  and it would be better  if there  were  equitable numbers in the   group  work </a:t>
            </a:r>
          </a:p>
          <a:p>
            <a:endParaRPr lang="en-GB" baseline="0" dirty="0" smtClean="0"/>
          </a:p>
          <a:p>
            <a:r>
              <a:rPr lang="en-GB" baseline="0" dirty="0" smtClean="0"/>
              <a:t>P/G – supportive staff , fitting in with  a group, but to  consider  more  assessment support needed , specific to M level , </a:t>
            </a:r>
            <a:r>
              <a:rPr lang="en-GB" baseline="0" dirty="0" err="1" smtClean="0"/>
              <a:t>Bsc</a:t>
            </a:r>
            <a:r>
              <a:rPr lang="en-GB" baseline="0" dirty="0" smtClean="0"/>
              <a:t> teaching “ not quite  enough” ; potential  for cohort silos   as perceptions of lack of parity develop around stress points ; PG could more formally support UG; specific PG modules perceived as  better . </a:t>
            </a:r>
            <a:endParaRPr lang="en-GB" dirty="0" smtClean="0"/>
          </a:p>
          <a:p>
            <a:endParaRPr lang="en-GB" dirty="0" smtClean="0"/>
          </a:p>
          <a:p>
            <a:r>
              <a:rPr lang="en-GB" dirty="0" smtClean="0"/>
              <a:t>Slide 5  </a:t>
            </a:r>
            <a:r>
              <a:rPr lang="en-GB" baseline="0" dirty="0" smtClean="0"/>
              <a:t> and onwards    questions  asked  and what  found </a:t>
            </a:r>
          </a:p>
          <a:p>
            <a:r>
              <a:rPr lang="en-GB" baseline="0" dirty="0" smtClean="0"/>
              <a:t>Juliet  1-3  Julia  4-6 </a:t>
            </a:r>
          </a:p>
          <a:p>
            <a:endParaRPr lang="en-GB" baseline="0" dirty="0" smtClean="0"/>
          </a:p>
          <a:p>
            <a:r>
              <a:rPr lang="en-GB" baseline="0" dirty="0" smtClean="0"/>
              <a:t>Structure :</a:t>
            </a:r>
          </a:p>
          <a:p>
            <a:r>
              <a:rPr lang="en-GB" baseline="0" dirty="0" smtClean="0"/>
              <a:t>Question in title box </a:t>
            </a:r>
          </a:p>
          <a:p>
            <a:endParaRPr lang="en-GB" baseline="0" dirty="0" smtClean="0"/>
          </a:p>
          <a:p>
            <a:r>
              <a:rPr lang="en-GB" baseline="0" dirty="0" smtClean="0"/>
              <a:t>Then  small box  headline stats   and category  for UG  and PG and numbers plus  add line for totals </a:t>
            </a:r>
          </a:p>
          <a:p>
            <a:r>
              <a:rPr lang="en-GB" baseline="0" dirty="0" smtClean="0"/>
              <a:t> then be ready to talk to  bullet  key observations </a:t>
            </a:r>
          </a:p>
          <a:p>
            <a:endParaRPr lang="en-GB" baseline="0" dirty="0" smtClean="0"/>
          </a:p>
          <a:p>
            <a:endParaRPr lang="en-GB" baseline="0" dirty="0" smtClean="0"/>
          </a:p>
          <a:p>
            <a:endParaRPr lang="en-GB" baseline="0" dirty="0" smtClean="0"/>
          </a:p>
          <a:p>
            <a:r>
              <a:rPr lang="en-GB" baseline="0" dirty="0" smtClean="0"/>
              <a:t>Then slide to  summarise </a:t>
            </a:r>
          </a:p>
          <a:p>
            <a:endParaRPr lang="en-GB" baseline="0" dirty="0" smtClean="0"/>
          </a:p>
          <a:p>
            <a:endParaRPr lang="en-GB" dirty="0"/>
          </a:p>
        </p:txBody>
      </p:sp>
      <p:sp>
        <p:nvSpPr>
          <p:cNvPr id="4" name="Slide Number Placeholder 3"/>
          <p:cNvSpPr>
            <a:spLocks noGrp="1"/>
          </p:cNvSpPr>
          <p:nvPr>
            <p:ph type="sldNum" sz="quarter" idx="10"/>
          </p:nvPr>
        </p:nvSpPr>
        <p:spPr/>
        <p:txBody>
          <a:bodyPr/>
          <a:lstStyle/>
          <a:p>
            <a:fld id="{2D723B0C-C16D-4F74-AB83-EE0990B79F88}" type="slidenum">
              <a:rPr lang="en-GB" smtClean="0"/>
              <a:t>10</a:t>
            </a:fld>
            <a:endParaRPr lang="en-GB"/>
          </a:p>
        </p:txBody>
      </p:sp>
    </p:spTree>
    <p:extLst>
      <p:ext uri="{BB962C8B-B14F-4D97-AF65-F5344CB8AC3E}">
        <p14:creationId xmlns:p14="http://schemas.microsoft.com/office/powerpoint/2010/main" val="255830302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smtClean="0"/>
          </a:p>
          <a:p>
            <a:r>
              <a:rPr lang="en-GB" dirty="0" smtClean="0"/>
              <a:t>Question 6. </a:t>
            </a:r>
          </a:p>
          <a:p>
            <a:endParaRPr lang="en-GB" dirty="0" smtClean="0"/>
          </a:p>
          <a:p>
            <a:r>
              <a:rPr lang="en-GB" dirty="0" smtClean="0"/>
              <a:t>Yes , academic staff supportive and teaching of a good standard ( exception of one discipline)  No: staff are more than capable  but do not have the</a:t>
            </a:r>
            <a:r>
              <a:rPr lang="en-GB" baseline="0" dirty="0" smtClean="0"/>
              <a:t> time or resources to  support step up ; lack awareness of different needs; are not responsive / lack experience ; lack of research supervision skills  ; Variable: </a:t>
            </a:r>
            <a:endParaRPr lang="en-GB" dirty="0" smtClean="0"/>
          </a:p>
          <a:p>
            <a:r>
              <a:rPr lang="en-GB" dirty="0" smtClean="0"/>
              <a:t>Slide 5  </a:t>
            </a:r>
            <a:r>
              <a:rPr lang="en-GB" baseline="0" dirty="0" smtClean="0"/>
              <a:t> and onwards    questions  asked  and what  found </a:t>
            </a:r>
          </a:p>
          <a:p>
            <a:r>
              <a:rPr lang="en-GB" baseline="0" dirty="0" smtClean="0"/>
              <a:t>Juliet  1-3  Julia  4-6 </a:t>
            </a:r>
          </a:p>
          <a:p>
            <a:endParaRPr lang="en-GB" baseline="0" dirty="0" smtClean="0"/>
          </a:p>
          <a:p>
            <a:r>
              <a:rPr lang="en-GB" baseline="0" dirty="0" smtClean="0"/>
              <a:t>Structure :</a:t>
            </a:r>
          </a:p>
          <a:p>
            <a:r>
              <a:rPr lang="en-GB" baseline="0" dirty="0" smtClean="0"/>
              <a:t>Question in title box </a:t>
            </a:r>
          </a:p>
          <a:p>
            <a:endParaRPr lang="en-GB" baseline="0" dirty="0" smtClean="0"/>
          </a:p>
          <a:p>
            <a:r>
              <a:rPr lang="en-GB" baseline="0" dirty="0" smtClean="0"/>
              <a:t>Then  small box  headline stats   and category  for UG  and PG and numbers plus  add line for totals </a:t>
            </a:r>
          </a:p>
          <a:p>
            <a:r>
              <a:rPr lang="en-GB" baseline="0" dirty="0" smtClean="0"/>
              <a:t> then be ready to talk to  bullet  key observations </a:t>
            </a:r>
          </a:p>
          <a:p>
            <a:endParaRPr lang="en-GB" baseline="0" dirty="0" smtClean="0"/>
          </a:p>
          <a:p>
            <a:endParaRPr lang="en-GB" baseline="0" dirty="0" smtClean="0"/>
          </a:p>
          <a:p>
            <a:endParaRPr lang="en-GB" baseline="0" dirty="0" smtClean="0"/>
          </a:p>
          <a:p>
            <a:r>
              <a:rPr lang="en-GB" baseline="0" dirty="0" smtClean="0"/>
              <a:t>Then slide to  summarise </a:t>
            </a:r>
          </a:p>
          <a:p>
            <a:endParaRPr lang="en-GB" baseline="0" dirty="0" smtClean="0"/>
          </a:p>
          <a:p>
            <a:endParaRPr lang="en-GB" dirty="0"/>
          </a:p>
        </p:txBody>
      </p:sp>
      <p:sp>
        <p:nvSpPr>
          <p:cNvPr id="4" name="Slide Number Placeholder 3"/>
          <p:cNvSpPr>
            <a:spLocks noGrp="1"/>
          </p:cNvSpPr>
          <p:nvPr>
            <p:ph type="sldNum" sz="quarter" idx="10"/>
          </p:nvPr>
        </p:nvSpPr>
        <p:spPr/>
        <p:txBody>
          <a:bodyPr/>
          <a:lstStyle/>
          <a:p>
            <a:fld id="{2D723B0C-C16D-4F74-AB83-EE0990B79F88}" type="slidenum">
              <a:rPr lang="en-GB" smtClean="0"/>
              <a:t>11</a:t>
            </a:fld>
            <a:endParaRPr lang="en-GB"/>
          </a:p>
        </p:txBody>
      </p:sp>
    </p:spTree>
    <p:extLst>
      <p:ext uri="{BB962C8B-B14F-4D97-AF65-F5344CB8AC3E}">
        <p14:creationId xmlns:p14="http://schemas.microsoft.com/office/powerpoint/2010/main" val="255830302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b="1" kern="1200" dirty="0" smtClean="0">
                <a:solidFill>
                  <a:schemeClr val="tx1"/>
                </a:solidFill>
                <a:effectLst/>
                <a:latin typeface="Arial" charset="0"/>
                <a:ea typeface="ＭＳ Ｐゴシック" pitchFamily="124" charset="-128"/>
                <a:cs typeface="+mn-cs"/>
              </a:rPr>
              <a:t>Theme 1:</a:t>
            </a:r>
            <a:r>
              <a:rPr lang="en-GB" sz="1200" b="1" u="sng" kern="1200" dirty="0" smtClean="0">
                <a:solidFill>
                  <a:schemeClr val="tx1"/>
                </a:solidFill>
                <a:effectLst/>
                <a:latin typeface="Arial" charset="0"/>
                <a:ea typeface="ＭＳ Ｐゴシック" pitchFamily="124" charset="-128"/>
                <a:cs typeface="+mn-cs"/>
              </a:rPr>
              <a:t> </a:t>
            </a:r>
            <a:endParaRPr lang="en-GB" sz="1200" b="1" kern="1200" dirty="0" smtClean="0">
              <a:solidFill>
                <a:schemeClr val="tx1"/>
              </a:solidFill>
              <a:effectLst/>
              <a:latin typeface="Arial" charset="0"/>
              <a:ea typeface="ＭＳ Ｐゴシック" pitchFamily="124" charset="-128"/>
              <a:cs typeface="+mn-cs"/>
            </a:endParaRPr>
          </a:p>
          <a:p>
            <a:r>
              <a:rPr lang="en-GB" sz="1200" kern="1200" dirty="0" smtClean="0">
                <a:solidFill>
                  <a:schemeClr val="tx1"/>
                </a:solidFill>
                <a:effectLst/>
                <a:latin typeface="Arial" charset="0"/>
                <a:ea typeface="ＭＳ Ｐゴシック" pitchFamily="124" charset="-128"/>
                <a:cs typeface="+mn-cs"/>
              </a:rPr>
              <a:t>Recruitment -  there was lack of consistency in students  expecting/ realising they would be  co taught or understanding the extent of co teaching they could expect . There was some suggestion  that  we make this clear to our master's applicants but not to our  undergrads.</a:t>
            </a:r>
          </a:p>
          <a:p>
            <a:r>
              <a:rPr lang="en-GB" sz="1200" u="none" strike="noStrike" kern="1200" dirty="0" smtClean="0">
                <a:solidFill>
                  <a:schemeClr val="tx1"/>
                </a:solidFill>
                <a:effectLst/>
                <a:latin typeface="Arial" charset="0"/>
                <a:ea typeface="ＭＳ Ｐゴシック" pitchFamily="124" charset="-128"/>
                <a:cs typeface="+mn-cs"/>
              </a:rPr>
              <a:t> </a:t>
            </a:r>
            <a:r>
              <a:rPr lang="en-GB" sz="1200" kern="1200" dirty="0" err="1" smtClean="0">
                <a:solidFill>
                  <a:schemeClr val="tx1"/>
                </a:solidFill>
                <a:effectLst/>
                <a:latin typeface="Arial" charset="0"/>
                <a:ea typeface="ＭＳ Ｐゴシック" pitchFamily="124" charset="-128"/>
                <a:cs typeface="+mn-cs"/>
              </a:rPr>
              <a:t>Response:All</a:t>
            </a:r>
            <a:r>
              <a:rPr lang="en-GB" sz="1200" kern="1200" dirty="0" smtClean="0">
                <a:solidFill>
                  <a:schemeClr val="tx1"/>
                </a:solidFill>
                <a:effectLst/>
                <a:latin typeface="Arial" charset="0"/>
                <a:ea typeface="ＭＳ Ｐゴシック" pitchFamily="124" charset="-128"/>
                <a:cs typeface="+mn-cs"/>
              </a:rPr>
              <a:t> marketing materials , handbooks  and open day materials    for both UG and PG student s  to be reviewed to ensure they make the   dual level learning clear, in terms  of  scope and how managed . </a:t>
            </a:r>
          </a:p>
          <a:p>
            <a:r>
              <a:rPr lang="en-GB" sz="1200" kern="1200" dirty="0" smtClean="0">
                <a:solidFill>
                  <a:schemeClr val="tx1"/>
                </a:solidFill>
                <a:effectLst/>
                <a:latin typeface="Arial" charset="0"/>
                <a:ea typeface="ＭＳ Ｐゴシック" pitchFamily="124" charset="-128"/>
                <a:cs typeface="+mn-cs"/>
              </a:rPr>
              <a:t>Theme 2:In the main   the undergrads are happy with the co teaching and feel advantaged , benefiting from the greater academic experience the PG peers bring .However the PG students less so. The PG students  raised  a number  of shared  concerns , re feeling that they  were taught to U/G level and had to make up the rest themselves. They reported varied  and sometimes limited  help in making  the  assessment  distinctions required.  </a:t>
            </a:r>
          </a:p>
          <a:p>
            <a:r>
              <a:rPr lang="en-GB" sz="1200" kern="1200" dirty="0" smtClean="0">
                <a:solidFill>
                  <a:schemeClr val="tx1"/>
                </a:solidFill>
                <a:effectLst/>
                <a:latin typeface="Arial" charset="0"/>
                <a:ea typeface="ＭＳ Ｐゴシック" pitchFamily="124" charset="-128"/>
                <a:cs typeface="+mn-cs"/>
              </a:rPr>
              <a:t>There were marked differences between  fields in terms of PG satisfaction  but probably only small changes are needed  to address  the concerns, and  we know there is   good  practice happening already , but it seems patchy.    Response:  We need to agree minimum levels of  additional /  different  support for PG students , and make clear in module materials and programme  handbooks what students can expect. The can induce but not be limited to:</a:t>
            </a:r>
          </a:p>
          <a:p>
            <a:pPr lvl="0"/>
            <a:r>
              <a:rPr lang="en-GB" sz="1200" kern="1200" dirty="0" smtClean="0">
                <a:solidFill>
                  <a:schemeClr val="tx1"/>
                </a:solidFill>
                <a:effectLst/>
                <a:latin typeface="Arial" charset="0"/>
                <a:ea typeface="ＭＳ Ｐゴシック" pitchFamily="124" charset="-128"/>
                <a:cs typeface="+mn-cs"/>
              </a:rPr>
              <a:t>Additional  tutorials   and/ or module  materials   designed to  help PG students explore  subjects  in depth and scope  commensurate with a PG award . </a:t>
            </a:r>
          </a:p>
          <a:p>
            <a:pPr lvl="0"/>
            <a:r>
              <a:rPr lang="en-GB" sz="1200" kern="1200" dirty="0" smtClean="0">
                <a:solidFill>
                  <a:schemeClr val="tx1"/>
                </a:solidFill>
                <a:effectLst/>
                <a:latin typeface="Arial" charset="0"/>
                <a:ea typeface="ＭＳ Ｐゴシック" pitchFamily="124" charset="-128"/>
                <a:cs typeface="+mn-cs"/>
              </a:rPr>
              <a:t>Supported  exploration of assessment tasks  to identify how  to achieve the LOs at the required level .</a:t>
            </a:r>
          </a:p>
          <a:p>
            <a:pPr lvl="0"/>
            <a:r>
              <a:rPr lang="en-GB" sz="1200" kern="1200" dirty="0" smtClean="0">
                <a:solidFill>
                  <a:schemeClr val="tx1"/>
                </a:solidFill>
                <a:effectLst/>
                <a:latin typeface="Arial" charset="0"/>
                <a:ea typeface="ＭＳ Ｐゴシック" pitchFamily="124" charset="-128"/>
                <a:cs typeface="+mn-cs"/>
              </a:rPr>
              <a:t>Action  learning sets to develop  the more generic academic and research literacies </a:t>
            </a:r>
          </a:p>
          <a:p>
            <a:pPr lvl="0"/>
            <a:r>
              <a:rPr lang="en-GB" sz="1200" kern="1200" dirty="0" smtClean="0">
                <a:solidFill>
                  <a:schemeClr val="tx1"/>
                </a:solidFill>
                <a:effectLst/>
                <a:latin typeface="Arial" charset="0"/>
                <a:ea typeface="ＭＳ Ｐゴシック" pitchFamily="124" charset="-128"/>
                <a:cs typeface="+mn-cs"/>
              </a:rPr>
              <a:t>Identify  within programmes the confidence  of staff in  supporting dual level cohorts and share  good practice   for staff development </a:t>
            </a:r>
          </a:p>
          <a:p>
            <a:r>
              <a:rPr lang="en-GB" sz="1200" kern="1200" dirty="0" smtClean="0">
                <a:solidFill>
                  <a:schemeClr val="tx1"/>
                </a:solidFill>
                <a:effectLst/>
                <a:latin typeface="Arial" charset="0"/>
                <a:ea typeface="ＭＳ Ｐゴシック" pitchFamily="124" charset="-128"/>
                <a:cs typeface="+mn-cs"/>
              </a:rPr>
              <a:t>   </a:t>
            </a:r>
          </a:p>
          <a:p>
            <a:r>
              <a:rPr lang="en-GB" sz="1200" kern="1200" dirty="0" smtClean="0">
                <a:solidFill>
                  <a:schemeClr val="tx1"/>
                </a:solidFill>
                <a:effectLst/>
                <a:latin typeface="Arial" charset="0"/>
                <a:ea typeface="ＭＳ Ｐゴシック" pitchFamily="124" charset="-128"/>
                <a:cs typeface="+mn-cs"/>
              </a:rPr>
              <a:t>Theme 3:  In a small number of cases   the UG students feel overawed by the PG students and this may limit their confidence contributing  in class . In a similar vein , PG students report "holding back"  so as not to antagonise   the UG students. Response:   This, is more difficult as it will be influenced   by how cohesive the group is overall . There is some suggestion that this may be ameliorated by helping students  accept   the difference and identify “ the ties  that bind” , which are  predominantly  their field  practice experiences . Should  we  agree  that  we help students to  explore what they can offer to each other  as a  group   and support to accept  there will be differences in ability and experience  and identify how they can mutually benefit from this , early in their relationship ?</a:t>
            </a:r>
          </a:p>
          <a:p>
            <a:r>
              <a:rPr lang="en-GB" sz="1200" kern="1200" dirty="0" smtClean="0">
                <a:solidFill>
                  <a:schemeClr val="tx1"/>
                </a:solidFill>
                <a:effectLst/>
                <a:latin typeface="Arial" charset="0"/>
                <a:ea typeface="ＭＳ Ｐゴシック" pitchFamily="124" charset="-128"/>
                <a:cs typeface="+mn-cs"/>
              </a:rPr>
              <a:t> </a:t>
            </a:r>
          </a:p>
          <a:p>
            <a:r>
              <a:rPr lang="en-GB" sz="1200" kern="1200" dirty="0" smtClean="0">
                <a:solidFill>
                  <a:schemeClr val="tx1"/>
                </a:solidFill>
                <a:effectLst/>
                <a:latin typeface="Arial" charset="0"/>
                <a:ea typeface="ＭＳ Ｐゴシック" pitchFamily="124" charset="-128"/>
                <a:cs typeface="+mn-cs"/>
              </a:rPr>
              <a:t> </a:t>
            </a:r>
          </a:p>
          <a:p>
            <a:r>
              <a:rPr lang="en-GB" sz="1200" kern="1200" dirty="0" smtClean="0">
                <a:solidFill>
                  <a:schemeClr val="tx1"/>
                </a:solidFill>
                <a:effectLst/>
                <a:latin typeface="Arial" charset="0"/>
                <a:ea typeface="ＭＳ Ｐゴシック" pitchFamily="124" charset="-128"/>
                <a:cs typeface="+mn-cs"/>
              </a:rPr>
              <a:t> </a:t>
            </a:r>
            <a:endParaRPr lang="en-GB" sz="1200" kern="1200" dirty="0">
              <a:solidFill>
                <a:schemeClr val="tx1"/>
              </a:solidFill>
              <a:effectLst/>
              <a:latin typeface="Arial" charset="0"/>
              <a:ea typeface="ＭＳ Ｐゴシック" pitchFamily="124" charset="-128"/>
              <a:cs typeface="+mn-cs"/>
            </a:endParaRPr>
          </a:p>
        </p:txBody>
      </p:sp>
      <p:sp>
        <p:nvSpPr>
          <p:cNvPr id="4" name="Slide Number Placeholder 3"/>
          <p:cNvSpPr>
            <a:spLocks noGrp="1"/>
          </p:cNvSpPr>
          <p:nvPr>
            <p:ph type="sldNum" sz="quarter" idx="10"/>
          </p:nvPr>
        </p:nvSpPr>
        <p:spPr/>
        <p:txBody>
          <a:bodyPr/>
          <a:lstStyle/>
          <a:p>
            <a:fld id="{2D723B0C-C16D-4F74-AB83-EE0990B79F88}" type="slidenum">
              <a:rPr lang="en-GB" smtClean="0"/>
              <a:t>12</a:t>
            </a:fld>
            <a:endParaRPr lang="en-GB"/>
          </a:p>
        </p:txBody>
      </p:sp>
    </p:spTree>
    <p:extLst>
      <p:ext uri="{BB962C8B-B14F-4D97-AF65-F5344CB8AC3E}">
        <p14:creationId xmlns:p14="http://schemas.microsoft.com/office/powerpoint/2010/main" val="273717319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2D723B0C-C16D-4F74-AB83-EE0990B79F88}" type="slidenum">
              <a:rPr lang="en-GB" smtClean="0"/>
              <a:t>13</a:t>
            </a:fld>
            <a:endParaRPr lang="en-GB"/>
          </a:p>
        </p:txBody>
      </p:sp>
    </p:spTree>
    <p:extLst>
      <p:ext uri="{BB962C8B-B14F-4D97-AF65-F5344CB8AC3E}">
        <p14:creationId xmlns:p14="http://schemas.microsoft.com/office/powerpoint/2010/main" val="390623115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Dual</a:t>
            </a:r>
            <a:r>
              <a:rPr lang="en-GB" baseline="0" dirty="0" smtClean="0"/>
              <a:t> Level Learning</a:t>
            </a:r>
          </a:p>
          <a:p>
            <a:r>
              <a:rPr lang="en-GB" dirty="0" smtClean="0"/>
              <a:t>Wade and TL (2000) looked</a:t>
            </a:r>
            <a:r>
              <a:rPr lang="en-GB" baseline="0" dirty="0" smtClean="0"/>
              <a:t> at teaching </a:t>
            </a:r>
            <a:r>
              <a:rPr lang="en-GB" baseline="0" dirty="0" err="1" smtClean="0"/>
              <a:t>Diplomates</a:t>
            </a:r>
            <a:r>
              <a:rPr lang="en-GB" baseline="0" dirty="0" smtClean="0"/>
              <a:t> and Masters students together on a post qualifying </a:t>
            </a:r>
            <a:r>
              <a:rPr lang="en-GB" baseline="0" dirty="0" err="1" smtClean="0"/>
              <a:t>Gerantology</a:t>
            </a:r>
            <a:r>
              <a:rPr lang="en-GB" baseline="0" dirty="0" smtClean="0"/>
              <a:t> course. Found that Masters students valued the practical experience of the </a:t>
            </a:r>
            <a:r>
              <a:rPr lang="en-GB" baseline="0" dirty="0" err="1" smtClean="0"/>
              <a:t>diplomates</a:t>
            </a:r>
            <a:r>
              <a:rPr lang="en-GB" baseline="0" dirty="0" smtClean="0"/>
              <a:t> and the Diploma students valued the higher academic performance of the Masters students. </a:t>
            </a:r>
          </a:p>
          <a:p>
            <a:endParaRPr lang="en-GB" baseline="0" dirty="0" smtClean="0"/>
          </a:p>
          <a:p>
            <a:r>
              <a:rPr lang="en-GB" baseline="0" dirty="0" smtClean="0"/>
              <a:t>Medical Education – UG and PG but practice based and students at different points in their careers. However essentially introduced to make most use of resources – which is essentially why we have used it. </a:t>
            </a:r>
          </a:p>
          <a:p>
            <a:endParaRPr lang="en-GB" baseline="0" dirty="0" smtClean="0"/>
          </a:p>
          <a:p>
            <a:r>
              <a:rPr lang="en-GB" baseline="0" dirty="0" smtClean="0"/>
              <a:t>Other related literature: </a:t>
            </a:r>
          </a:p>
          <a:p>
            <a:endParaRPr lang="en-GB" baseline="0" dirty="0" smtClean="0"/>
          </a:p>
          <a:p>
            <a:r>
              <a:rPr lang="en-GB" baseline="0" dirty="0" smtClean="0"/>
              <a:t>GEN – don’t really look at shared learning but great interest form GEN International Network as more courses being asked to share UG PG learning to make better use </a:t>
            </a:r>
            <a:r>
              <a:rPr lang="en-GB" baseline="0" dirty="0" err="1" smtClean="0"/>
              <a:t>fo</a:t>
            </a:r>
            <a:r>
              <a:rPr lang="en-GB" baseline="0" dirty="0" smtClean="0"/>
              <a:t> resources. Some HEIs very reluctant to do this as they feel it compromises learning – particularly of PG students. Not a huge amount of literature around GEN education – some around course design, Neill did find some evidence to suggest staff were unaware of GEN student specific needs. </a:t>
            </a:r>
          </a:p>
          <a:p>
            <a:endParaRPr lang="en-GB" baseline="0" dirty="0" smtClean="0"/>
          </a:p>
          <a:p>
            <a:r>
              <a:rPr lang="en-GB" baseline="0" dirty="0" smtClean="0"/>
              <a:t>Graduateness </a:t>
            </a:r>
          </a:p>
          <a:p>
            <a:r>
              <a:rPr lang="en-GB" baseline="0" dirty="0" smtClean="0"/>
              <a:t>Body of literature looks at different aspects of ‘</a:t>
            </a:r>
            <a:r>
              <a:rPr lang="en-GB" baseline="0" dirty="0" err="1" smtClean="0"/>
              <a:t>graduateness</a:t>
            </a:r>
            <a:r>
              <a:rPr lang="en-GB" baseline="0" dirty="0" smtClean="0"/>
              <a:t>’ and what qualities / skills / attributes graduates hold. Most literature related to how a graduate degree enhances employability, but some studies also  </a:t>
            </a:r>
            <a:r>
              <a:rPr lang="en-GB" baseline="0" dirty="0" err="1" smtClean="0"/>
              <a:t>tyr</a:t>
            </a:r>
            <a:r>
              <a:rPr lang="en-GB" baseline="0" dirty="0" smtClean="0"/>
              <a:t> to identify what staff and students identify as ‘</a:t>
            </a:r>
            <a:r>
              <a:rPr lang="en-GB" baseline="0" dirty="0" err="1" smtClean="0"/>
              <a:t>graduateness</a:t>
            </a:r>
            <a:r>
              <a:rPr lang="en-GB" baseline="0" dirty="0" smtClean="0"/>
              <a:t>’ – intellectual attributes </a:t>
            </a:r>
            <a:r>
              <a:rPr lang="en-GB" baseline="0" dirty="0" err="1" smtClean="0"/>
              <a:t>eg</a:t>
            </a:r>
            <a:r>
              <a:rPr lang="en-GB" baseline="0" dirty="0" smtClean="0"/>
              <a:t> critical thinking, as well as deeper more philosophical attributes </a:t>
            </a:r>
            <a:r>
              <a:rPr lang="en-GB" baseline="0" dirty="0" err="1" smtClean="0"/>
              <a:t>eg</a:t>
            </a:r>
            <a:r>
              <a:rPr lang="en-GB" baseline="0" dirty="0" smtClean="0"/>
              <a:t> authenticity. </a:t>
            </a:r>
            <a:endParaRPr lang="en-GB" dirty="0"/>
          </a:p>
        </p:txBody>
      </p:sp>
      <p:sp>
        <p:nvSpPr>
          <p:cNvPr id="4" name="Slide Number Placeholder 3"/>
          <p:cNvSpPr>
            <a:spLocks noGrp="1"/>
          </p:cNvSpPr>
          <p:nvPr>
            <p:ph type="sldNum" sz="quarter" idx="10"/>
          </p:nvPr>
        </p:nvSpPr>
        <p:spPr/>
        <p:txBody>
          <a:bodyPr/>
          <a:lstStyle/>
          <a:p>
            <a:fld id="{2D723B0C-C16D-4F74-AB83-EE0990B79F88}" type="slidenum">
              <a:rPr lang="en-GB" smtClean="0"/>
              <a:t>2</a:t>
            </a:fld>
            <a:endParaRPr lang="en-GB"/>
          </a:p>
        </p:txBody>
      </p:sp>
    </p:spTree>
    <p:extLst>
      <p:ext uri="{BB962C8B-B14F-4D97-AF65-F5344CB8AC3E}">
        <p14:creationId xmlns:p14="http://schemas.microsoft.com/office/powerpoint/2010/main" val="265130399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GB" dirty="0" smtClean="0"/>
              <a:t>1. Agreed – would need  to  offer clarity re learning outcomes and assessment tasks , offer additional tutorials, support for developing M level academic skills, assignment support  and set expectations  re taking responsibly   for their own learning  </a:t>
            </a:r>
          </a:p>
          <a:p>
            <a:r>
              <a:rPr lang="en-GB" dirty="0" smtClean="0"/>
              <a:t>2. Agreed- Would need  a buddying system and targeted staff development </a:t>
            </a:r>
          </a:p>
          <a:p>
            <a:r>
              <a:rPr lang="en-GB" dirty="0" smtClean="0"/>
              <a:t>3. Agreed-  unclear -  but  staff development and  cross  field moderation </a:t>
            </a:r>
          </a:p>
          <a:p>
            <a:r>
              <a:rPr lang="en-GB" dirty="0" smtClean="0"/>
              <a:t>4. Agreed: Needed to be clear in  enrolment stages that students  could expect to be co taught </a:t>
            </a:r>
          </a:p>
          <a:p>
            <a:r>
              <a:rPr lang="en-GB" dirty="0" smtClean="0"/>
              <a:t>5. Agreed- this was an unknown , but  teaching staff should  focus on what  is held in common </a:t>
            </a:r>
            <a:r>
              <a:rPr lang="en-GB" dirty="0" err="1" smtClean="0"/>
              <a:t>ie</a:t>
            </a:r>
            <a:r>
              <a:rPr lang="en-GB" dirty="0" smtClean="0"/>
              <a:t> professional  competence </a:t>
            </a:r>
          </a:p>
          <a:p>
            <a:r>
              <a:rPr lang="en-GB" dirty="0" smtClean="0"/>
              <a:t>6. Agreed- support  mentors  and focus on competence (single level)</a:t>
            </a:r>
            <a:endParaRPr lang="en-GB" dirty="0"/>
          </a:p>
        </p:txBody>
      </p:sp>
      <p:sp>
        <p:nvSpPr>
          <p:cNvPr id="4" name="Slide Number Placeholder 3"/>
          <p:cNvSpPr>
            <a:spLocks noGrp="1"/>
          </p:cNvSpPr>
          <p:nvPr>
            <p:ph type="sldNum" sz="quarter" idx="10"/>
          </p:nvPr>
        </p:nvSpPr>
        <p:spPr/>
        <p:txBody>
          <a:bodyPr/>
          <a:lstStyle/>
          <a:p>
            <a:pPr>
              <a:defRPr/>
            </a:pPr>
            <a:fld id="{4639BEBB-7988-4228-884A-C1F2B91C6D38}" type="slidenum">
              <a:rPr lang="en-US" smtClean="0"/>
              <a:pPr>
                <a:defRPr/>
              </a:pPr>
              <a:t>3</a:t>
            </a:fld>
            <a:endParaRPr lang="en-US"/>
          </a:p>
        </p:txBody>
      </p:sp>
    </p:spTree>
    <p:extLst>
      <p:ext uri="{BB962C8B-B14F-4D97-AF65-F5344CB8AC3E}">
        <p14:creationId xmlns:p14="http://schemas.microsoft.com/office/powerpoint/2010/main" val="157411486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Slide 4: Julia  Evaluation</a:t>
            </a:r>
            <a:r>
              <a:rPr lang="en-GB" baseline="0" dirty="0" smtClean="0"/>
              <a:t>  what  we  did</a:t>
            </a:r>
          </a:p>
          <a:p>
            <a:r>
              <a:rPr lang="en-GB" baseline="0" dirty="0" smtClean="0"/>
              <a:t>Ethics </a:t>
            </a:r>
          </a:p>
          <a:p>
            <a:r>
              <a:rPr lang="en-GB" baseline="0" dirty="0" smtClean="0"/>
              <a:t>Link  to course evaluation </a:t>
            </a:r>
          </a:p>
          <a:p>
            <a:r>
              <a:rPr lang="en-GB" baseline="0" dirty="0" smtClean="0"/>
              <a:t>Core  questions asked </a:t>
            </a:r>
          </a:p>
          <a:p>
            <a:r>
              <a:rPr lang="en-GB" baseline="0" dirty="0" smtClean="0"/>
              <a:t>Sample  size </a:t>
            </a:r>
          </a:p>
        </p:txBody>
      </p:sp>
      <p:sp>
        <p:nvSpPr>
          <p:cNvPr id="4" name="Slide Number Placeholder 3"/>
          <p:cNvSpPr>
            <a:spLocks noGrp="1"/>
          </p:cNvSpPr>
          <p:nvPr>
            <p:ph type="sldNum" sz="quarter" idx="10"/>
          </p:nvPr>
        </p:nvSpPr>
        <p:spPr/>
        <p:txBody>
          <a:bodyPr/>
          <a:lstStyle/>
          <a:p>
            <a:fld id="{2D723B0C-C16D-4F74-AB83-EE0990B79F88}" type="slidenum">
              <a:rPr lang="en-GB" smtClean="0"/>
              <a:t>4</a:t>
            </a:fld>
            <a:endParaRPr lang="en-GB"/>
          </a:p>
        </p:txBody>
      </p:sp>
    </p:spTree>
    <p:extLst>
      <p:ext uri="{BB962C8B-B14F-4D97-AF65-F5344CB8AC3E}">
        <p14:creationId xmlns:p14="http://schemas.microsoft.com/office/powerpoint/2010/main" val="344511931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Slide 5  </a:t>
            </a:r>
            <a:r>
              <a:rPr lang="en-GB" baseline="0" dirty="0" smtClean="0"/>
              <a:t> and onwards    questions  asked  and what  found </a:t>
            </a:r>
          </a:p>
          <a:p>
            <a:r>
              <a:rPr lang="en-GB" baseline="0" dirty="0" smtClean="0"/>
              <a:t>Juliet  1-3  Julia  4-6 </a:t>
            </a:r>
          </a:p>
          <a:p>
            <a:endParaRPr lang="en-GB" baseline="0" dirty="0" smtClean="0"/>
          </a:p>
          <a:p>
            <a:r>
              <a:rPr lang="en-GB" baseline="0" dirty="0" smtClean="0"/>
              <a:t>Structure :</a:t>
            </a:r>
          </a:p>
          <a:p>
            <a:r>
              <a:rPr lang="en-GB" baseline="0" dirty="0" smtClean="0"/>
              <a:t>Question in title box </a:t>
            </a:r>
          </a:p>
          <a:p>
            <a:endParaRPr lang="en-GB" baseline="0" dirty="0" smtClean="0"/>
          </a:p>
          <a:p>
            <a:r>
              <a:rPr lang="en-GB" baseline="0" dirty="0" smtClean="0"/>
              <a:t>Then  small box  headline stats   and category  for UG  and PG and numbers plus  add line for totals </a:t>
            </a:r>
          </a:p>
          <a:p>
            <a:r>
              <a:rPr lang="en-GB" baseline="0" dirty="0" smtClean="0"/>
              <a:t> then be ready to talk to  bullet  key observations </a:t>
            </a:r>
          </a:p>
          <a:p>
            <a:endParaRPr lang="en-GB" baseline="0" dirty="0" smtClean="0"/>
          </a:p>
          <a:p>
            <a:endParaRPr lang="en-GB" baseline="0" dirty="0" smtClean="0"/>
          </a:p>
          <a:p>
            <a:endParaRPr lang="en-GB" baseline="0" dirty="0" smtClean="0"/>
          </a:p>
          <a:p>
            <a:r>
              <a:rPr lang="en-GB" baseline="0" dirty="0" smtClean="0"/>
              <a:t>Then slide to  summarise </a:t>
            </a:r>
          </a:p>
          <a:p>
            <a:endParaRPr lang="en-GB" baseline="0" dirty="0" smtClean="0"/>
          </a:p>
          <a:p>
            <a:endParaRPr lang="en-GB" dirty="0"/>
          </a:p>
        </p:txBody>
      </p:sp>
      <p:sp>
        <p:nvSpPr>
          <p:cNvPr id="4" name="Slide Number Placeholder 3"/>
          <p:cNvSpPr>
            <a:spLocks noGrp="1"/>
          </p:cNvSpPr>
          <p:nvPr>
            <p:ph type="sldNum" sz="quarter" idx="10"/>
          </p:nvPr>
        </p:nvSpPr>
        <p:spPr/>
        <p:txBody>
          <a:bodyPr/>
          <a:lstStyle/>
          <a:p>
            <a:fld id="{2D723B0C-C16D-4F74-AB83-EE0990B79F88}" type="slidenum">
              <a:rPr lang="en-GB" smtClean="0"/>
              <a:t>5</a:t>
            </a:fld>
            <a:endParaRPr lang="en-GB"/>
          </a:p>
        </p:txBody>
      </p:sp>
    </p:spTree>
    <p:extLst>
      <p:ext uri="{BB962C8B-B14F-4D97-AF65-F5344CB8AC3E}">
        <p14:creationId xmlns:p14="http://schemas.microsoft.com/office/powerpoint/2010/main" val="255830302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Slide 5  </a:t>
            </a:r>
            <a:r>
              <a:rPr lang="en-GB" baseline="0" dirty="0" smtClean="0"/>
              <a:t> and onwards    questions  asked  and what  found </a:t>
            </a:r>
          </a:p>
          <a:p>
            <a:r>
              <a:rPr lang="en-GB" baseline="0" dirty="0" smtClean="0"/>
              <a:t>Juliet  1-3  Julia  4-6 </a:t>
            </a:r>
          </a:p>
          <a:p>
            <a:endParaRPr lang="en-GB" baseline="0" dirty="0" smtClean="0"/>
          </a:p>
          <a:p>
            <a:r>
              <a:rPr lang="en-GB" baseline="0" dirty="0" smtClean="0"/>
              <a:t>Structure :</a:t>
            </a:r>
          </a:p>
          <a:p>
            <a:r>
              <a:rPr lang="en-GB" baseline="0" dirty="0" smtClean="0"/>
              <a:t>Question in title box </a:t>
            </a:r>
          </a:p>
          <a:p>
            <a:endParaRPr lang="en-GB" baseline="0" dirty="0" smtClean="0"/>
          </a:p>
          <a:p>
            <a:r>
              <a:rPr lang="en-GB" baseline="0" dirty="0" smtClean="0"/>
              <a:t>Then  small box  headline stats   and category  for UG  and PG and numbers plus  add line for totals </a:t>
            </a:r>
          </a:p>
          <a:p>
            <a:r>
              <a:rPr lang="en-GB" baseline="0" dirty="0" smtClean="0"/>
              <a:t> then be ready to talk to  bullet  key observations </a:t>
            </a:r>
          </a:p>
          <a:p>
            <a:endParaRPr lang="en-GB" baseline="0" dirty="0" smtClean="0"/>
          </a:p>
          <a:p>
            <a:endParaRPr lang="en-GB" baseline="0" dirty="0" smtClean="0"/>
          </a:p>
          <a:p>
            <a:endParaRPr lang="en-GB" baseline="0" dirty="0" smtClean="0"/>
          </a:p>
          <a:p>
            <a:r>
              <a:rPr lang="en-GB" baseline="0" dirty="0" smtClean="0"/>
              <a:t>Then slide to  summarise </a:t>
            </a:r>
          </a:p>
          <a:p>
            <a:endParaRPr lang="en-GB" baseline="0" dirty="0" smtClean="0"/>
          </a:p>
          <a:p>
            <a:endParaRPr lang="en-GB" dirty="0"/>
          </a:p>
        </p:txBody>
      </p:sp>
      <p:sp>
        <p:nvSpPr>
          <p:cNvPr id="4" name="Slide Number Placeholder 3"/>
          <p:cNvSpPr>
            <a:spLocks noGrp="1"/>
          </p:cNvSpPr>
          <p:nvPr>
            <p:ph type="sldNum" sz="quarter" idx="10"/>
          </p:nvPr>
        </p:nvSpPr>
        <p:spPr/>
        <p:txBody>
          <a:bodyPr/>
          <a:lstStyle/>
          <a:p>
            <a:fld id="{2D723B0C-C16D-4F74-AB83-EE0990B79F88}" type="slidenum">
              <a:rPr lang="en-GB" smtClean="0"/>
              <a:t>6</a:t>
            </a:fld>
            <a:endParaRPr lang="en-GB"/>
          </a:p>
        </p:txBody>
      </p:sp>
    </p:spTree>
    <p:extLst>
      <p:ext uri="{BB962C8B-B14F-4D97-AF65-F5344CB8AC3E}">
        <p14:creationId xmlns:p14="http://schemas.microsoft.com/office/powerpoint/2010/main" val="255830302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baseline="0" dirty="0" smtClean="0"/>
              <a:t>Mention some ambivalent replies were very simplistic and indicated lack of depth in consideration of the question. </a:t>
            </a:r>
          </a:p>
          <a:p>
            <a:endParaRPr lang="en-GB" baseline="0" dirty="0" smtClean="0"/>
          </a:p>
        </p:txBody>
      </p:sp>
      <p:sp>
        <p:nvSpPr>
          <p:cNvPr id="4" name="Slide Number Placeholder 3"/>
          <p:cNvSpPr>
            <a:spLocks noGrp="1"/>
          </p:cNvSpPr>
          <p:nvPr>
            <p:ph type="sldNum" sz="quarter" idx="10"/>
          </p:nvPr>
        </p:nvSpPr>
        <p:spPr/>
        <p:txBody>
          <a:bodyPr/>
          <a:lstStyle/>
          <a:p>
            <a:fld id="{2D723B0C-C16D-4F74-AB83-EE0990B79F88}" type="slidenum">
              <a:rPr lang="en-GB" smtClean="0"/>
              <a:t>7</a:t>
            </a:fld>
            <a:endParaRPr lang="en-GB"/>
          </a:p>
        </p:txBody>
      </p:sp>
    </p:spTree>
    <p:extLst>
      <p:ext uri="{BB962C8B-B14F-4D97-AF65-F5344CB8AC3E}">
        <p14:creationId xmlns:p14="http://schemas.microsoft.com/office/powerpoint/2010/main" val="255830302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baseline="0" dirty="0" smtClean="0"/>
              <a:t>Half UG students didn’t elaborate on their response. </a:t>
            </a:r>
          </a:p>
          <a:p>
            <a:r>
              <a:rPr lang="en-GB" baseline="0" dirty="0" smtClean="0"/>
              <a:t>PG – </a:t>
            </a:r>
            <a:r>
              <a:rPr lang="en-GB" baseline="0" dirty="0" err="1" smtClean="0"/>
              <a:t>Bsc</a:t>
            </a:r>
            <a:r>
              <a:rPr lang="en-GB" baseline="0" dirty="0" smtClean="0"/>
              <a:t> teaching described as a ‘good start’ but overly simplistic leaving the PG students needing more. </a:t>
            </a:r>
          </a:p>
          <a:p>
            <a:endParaRPr lang="en-GB" dirty="0"/>
          </a:p>
        </p:txBody>
      </p:sp>
      <p:sp>
        <p:nvSpPr>
          <p:cNvPr id="4" name="Slide Number Placeholder 3"/>
          <p:cNvSpPr>
            <a:spLocks noGrp="1"/>
          </p:cNvSpPr>
          <p:nvPr>
            <p:ph type="sldNum" sz="quarter" idx="10"/>
          </p:nvPr>
        </p:nvSpPr>
        <p:spPr/>
        <p:txBody>
          <a:bodyPr/>
          <a:lstStyle/>
          <a:p>
            <a:fld id="{2D723B0C-C16D-4F74-AB83-EE0990B79F88}" type="slidenum">
              <a:rPr lang="en-GB" smtClean="0"/>
              <a:t>8</a:t>
            </a:fld>
            <a:endParaRPr lang="en-GB"/>
          </a:p>
        </p:txBody>
      </p:sp>
    </p:spTree>
    <p:extLst>
      <p:ext uri="{BB962C8B-B14F-4D97-AF65-F5344CB8AC3E}">
        <p14:creationId xmlns:p14="http://schemas.microsoft.com/office/powerpoint/2010/main" val="255830302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smtClean="0"/>
          </a:p>
          <a:p>
            <a:r>
              <a:rPr lang="en-GB" dirty="0" smtClean="0"/>
              <a:t>Question 4: </a:t>
            </a:r>
          </a:p>
          <a:p>
            <a:r>
              <a:rPr lang="en-GB" dirty="0" smtClean="0"/>
              <a:t>UG</a:t>
            </a:r>
            <a:r>
              <a:rPr lang="en-GB" baseline="0" dirty="0" smtClean="0"/>
              <a:t> – learned  more and positively  from being in a mixed  cohort  and gained  from PG academic experience ,  but could  feel overawed by  the PG students  - some perceptions of inequity of workload ( to do with  module  credits )</a:t>
            </a:r>
          </a:p>
          <a:p>
            <a:endParaRPr lang="en-GB" baseline="0" dirty="0" smtClean="0"/>
          </a:p>
          <a:p>
            <a:r>
              <a:rPr lang="en-GB" baseline="0" dirty="0" smtClean="0"/>
              <a:t>PG – not specific but felt could  gain  from being in a mixed cohort , negative felt the  focus  was UG and wanted more targeted interventions   for PG  , felt when they were  in full  PG modules performed  better ..  Some  thoughts that there  was a balance of both  +</a:t>
            </a:r>
            <a:r>
              <a:rPr lang="en-GB" baseline="0" dirty="0" err="1" smtClean="0"/>
              <a:t>ve</a:t>
            </a:r>
            <a:r>
              <a:rPr lang="en-GB" baseline="0" dirty="0" smtClean="0"/>
              <a:t> and –</a:t>
            </a:r>
            <a:r>
              <a:rPr lang="en-GB" baseline="0" dirty="0" err="1" smtClean="0"/>
              <a:t>ve</a:t>
            </a:r>
            <a:r>
              <a:rPr lang="en-GB" baseline="0" dirty="0" smtClean="0"/>
              <a:t> effects </a:t>
            </a:r>
          </a:p>
          <a:p>
            <a:endParaRPr lang="en-GB" dirty="0" smtClean="0"/>
          </a:p>
          <a:p>
            <a:r>
              <a:rPr lang="en-GB" dirty="0" smtClean="0"/>
              <a:t>Slide 5  </a:t>
            </a:r>
            <a:r>
              <a:rPr lang="en-GB" baseline="0" dirty="0" smtClean="0"/>
              <a:t> and onwards    questions  asked  and what  found </a:t>
            </a:r>
          </a:p>
          <a:p>
            <a:r>
              <a:rPr lang="en-GB" baseline="0" dirty="0" smtClean="0"/>
              <a:t>Juliet  1-3  Julia  4-6 </a:t>
            </a:r>
          </a:p>
          <a:p>
            <a:endParaRPr lang="en-GB" baseline="0" dirty="0" smtClean="0"/>
          </a:p>
          <a:p>
            <a:r>
              <a:rPr lang="en-GB" baseline="0" dirty="0" smtClean="0"/>
              <a:t>Structure :</a:t>
            </a:r>
          </a:p>
          <a:p>
            <a:r>
              <a:rPr lang="en-GB" baseline="0" dirty="0" smtClean="0"/>
              <a:t>Question in title box </a:t>
            </a:r>
          </a:p>
          <a:p>
            <a:endParaRPr lang="en-GB" baseline="0" dirty="0" smtClean="0"/>
          </a:p>
          <a:p>
            <a:r>
              <a:rPr lang="en-GB" baseline="0" dirty="0" smtClean="0"/>
              <a:t>Then  small box  headline stats   and category  for UG  and PG and numbers plus  add line for totals </a:t>
            </a:r>
          </a:p>
          <a:p>
            <a:r>
              <a:rPr lang="en-GB" baseline="0" dirty="0" smtClean="0"/>
              <a:t> then be ready to talk to  bullet  key observations </a:t>
            </a:r>
          </a:p>
          <a:p>
            <a:endParaRPr lang="en-GB" baseline="0" dirty="0" smtClean="0"/>
          </a:p>
          <a:p>
            <a:endParaRPr lang="en-GB" baseline="0" dirty="0" smtClean="0"/>
          </a:p>
          <a:p>
            <a:endParaRPr lang="en-GB" baseline="0" dirty="0" smtClean="0"/>
          </a:p>
          <a:p>
            <a:r>
              <a:rPr lang="en-GB" baseline="0" dirty="0" smtClean="0"/>
              <a:t>Then slide to  summarise </a:t>
            </a:r>
          </a:p>
          <a:p>
            <a:endParaRPr lang="en-GB" baseline="0" dirty="0" smtClean="0"/>
          </a:p>
          <a:p>
            <a:endParaRPr lang="en-GB" dirty="0"/>
          </a:p>
        </p:txBody>
      </p:sp>
      <p:sp>
        <p:nvSpPr>
          <p:cNvPr id="4" name="Slide Number Placeholder 3"/>
          <p:cNvSpPr>
            <a:spLocks noGrp="1"/>
          </p:cNvSpPr>
          <p:nvPr>
            <p:ph type="sldNum" sz="quarter" idx="10"/>
          </p:nvPr>
        </p:nvSpPr>
        <p:spPr/>
        <p:txBody>
          <a:bodyPr/>
          <a:lstStyle/>
          <a:p>
            <a:fld id="{2D723B0C-C16D-4F74-AB83-EE0990B79F88}" type="slidenum">
              <a:rPr lang="en-GB" smtClean="0"/>
              <a:t>9</a:t>
            </a:fld>
            <a:endParaRPr lang="en-GB"/>
          </a:p>
        </p:txBody>
      </p:sp>
    </p:spTree>
    <p:extLst>
      <p:ext uri="{BB962C8B-B14F-4D97-AF65-F5344CB8AC3E}">
        <p14:creationId xmlns:p14="http://schemas.microsoft.com/office/powerpoint/2010/main" val="2558303020"/>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4" name="Picture 10" descr="OB PPT banner 150"/>
          <p:cNvPicPr>
            <a:picLocks noChangeAspect="1" noChangeArrowheads="1"/>
          </p:cNvPicPr>
          <p:nvPr userDrawn="1"/>
        </p:nvPicPr>
        <p:blipFill>
          <a:blip r:embed="rId2" cstate="print"/>
          <a:srcRect/>
          <a:stretch>
            <a:fillRect/>
          </a:stretch>
        </p:blipFill>
        <p:spPr bwMode="auto">
          <a:xfrm>
            <a:off x="304800" y="303213"/>
            <a:ext cx="8534400" cy="1539875"/>
          </a:xfrm>
          <a:prstGeom prst="rect">
            <a:avLst/>
          </a:prstGeom>
          <a:noFill/>
          <a:ln w="9525">
            <a:noFill/>
            <a:miter lim="800000"/>
            <a:headEnd/>
            <a:tailEnd/>
          </a:ln>
        </p:spPr>
      </p:pic>
      <p:sp>
        <p:nvSpPr>
          <p:cNvPr id="3" name="Subtitle 2"/>
          <p:cNvSpPr>
            <a:spLocks noGrp="1"/>
          </p:cNvSpPr>
          <p:nvPr>
            <p:ph type="subTitle" idx="1"/>
          </p:nvPr>
        </p:nvSpPr>
        <p:spPr>
          <a:xfrm>
            <a:off x="1042987" y="2071678"/>
            <a:ext cx="7813675" cy="4473585"/>
          </a:xfrm>
        </p:spPr>
        <p:txBody>
          <a:bodyPr/>
          <a:lstStyle>
            <a:lvl1pPr marL="0" indent="0" algn="l">
              <a:buNone/>
              <a:defRPr>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lang="en-GB" dirty="0"/>
          </a:p>
        </p:txBody>
      </p:sp>
      <p:sp>
        <p:nvSpPr>
          <p:cNvPr id="8" name="Title 1"/>
          <p:cNvSpPr>
            <a:spLocks noGrp="1"/>
          </p:cNvSpPr>
          <p:nvPr>
            <p:ph type="ctrTitle"/>
          </p:nvPr>
        </p:nvSpPr>
        <p:spPr>
          <a:xfrm>
            <a:off x="1038880" y="312738"/>
            <a:ext cx="7772400" cy="1526948"/>
          </a:xfrm>
        </p:spPr>
        <p:txBody>
          <a:bodyPr/>
          <a:lstStyle>
            <a:lvl1pPr>
              <a:defRPr sz="3200">
                <a:solidFill>
                  <a:schemeClr val="bg1"/>
                </a:solidFill>
                <a:latin typeface="+mj-lt"/>
              </a:defRPr>
            </a:lvl1pPr>
          </a:lstStyle>
          <a:p>
            <a:r>
              <a:rPr lang="en-US" dirty="0" smtClean="0"/>
              <a:t>Click to edit Master title style</a:t>
            </a:r>
            <a:endParaRPr lang="en-GB"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3_Title Slide">
    <p:spTree>
      <p:nvGrpSpPr>
        <p:cNvPr id="1" name=""/>
        <p:cNvGrpSpPr/>
        <p:nvPr/>
      </p:nvGrpSpPr>
      <p:grpSpPr>
        <a:xfrm>
          <a:off x="0" y="0"/>
          <a:ext cx="0" cy="0"/>
          <a:chOff x="0" y="0"/>
          <a:chExt cx="0" cy="0"/>
        </a:xfrm>
      </p:grpSpPr>
      <p:pic>
        <p:nvPicPr>
          <p:cNvPr id="3" name="Picture 10" descr="OB PPT banner 150"/>
          <p:cNvPicPr>
            <a:picLocks noChangeAspect="1" noChangeArrowheads="1"/>
          </p:cNvPicPr>
          <p:nvPr userDrawn="1"/>
        </p:nvPicPr>
        <p:blipFill>
          <a:blip r:embed="rId2" cstate="print"/>
          <a:srcRect/>
          <a:stretch>
            <a:fillRect/>
          </a:stretch>
        </p:blipFill>
        <p:spPr bwMode="auto">
          <a:xfrm>
            <a:off x="304800" y="303213"/>
            <a:ext cx="8534400" cy="1539875"/>
          </a:xfrm>
          <a:prstGeom prst="rect">
            <a:avLst/>
          </a:prstGeom>
          <a:noFill/>
          <a:ln w="9525">
            <a:noFill/>
            <a:miter lim="800000"/>
            <a:headEnd/>
            <a:tailEnd/>
          </a:ln>
        </p:spPr>
      </p:pic>
      <p:sp>
        <p:nvSpPr>
          <p:cNvPr id="8" name="Title 1"/>
          <p:cNvSpPr>
            <a:spLocks noGrp="1"/>
          </p:cNvSpPr>
          <p:nvPr>
            <p:ph type="ctrTitle"/>
          </p:nvPr>
        </p:nvSpPr>
        <p:spPr>
          <a:xfrm>
            <a:off x="1038880" y="312738"/>
            <a:ext cx="7772400" cy="1526948"/>
          </a:xfrm>
        </p:spPr>
        <p:txBody>
          <a:bodyPr/>
          <a:lstStyle>
            <a:lvl1pPr>
              <a:defRPr sz="3200">
                <a:solidFill>
                  <a:schemeClr val="bg1"/>
                </a:solidFill>
                <a:latin typeface="+mj-lt"/>
              </a:defRPr>
            </a:lvl1pPr>
          </a:lstStyle>
          <a:p>
            <a:r>
              <a:rPr lang="en-US" dirty="0" smtClean="0"/>
              <a:t>Click to edit Master title style</a:t>
            </a:r>
            <a:endParaRPr lang="en-GB"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 style</a:t>
            </a:r>
            <a:endParaRPr lang="en-GB" dirty="0"/>
          </a:p>
        </p:txBody>
      </p:sp>
      <p:sp>
        <p:nvSpPr>
          <p:cNvPr id="3" name="Content Placeholder 2"/>
          <p:cNvSpPr>
            <a:spLocks noGrp="1"/>
          </p:cNvSpPr>
          <p:nvPr>
            <p:ph idx="1"/>
          </p:nvPr>
        </p:nvSpPr>
        <p:spPr>
          <a:xfrm>
            <a:off x="751113" y="2071678"/>
            <a:ext cx="8105549" cy="4054485"/>
          </a:xfrm>
        </p:spPr>
        <p:txBody>
          <a:bodyPr/>
          <a:lstStyle>
            <a:lvl1pPr marL="180975" indent="-180975">
              <a:spcBef>
                <a:spcPts val="1500"/>
              </a:spcBef>
              <a:defRPr/>
            </a:lvl1pPr>
            <a:lvl2pPr marL="449263" indent="-177800">
              <a:spcBef>
                <a:spcPts val="300"/>
              </a:spcBef>
              <a:defRPr sz="1600"/>
            </a:lvl2pPr>
            <a:lvl3pPr marL="715963" indent="-182563">
              <a:spcBef>
                <a:spcPts val="300"/>
              </a:spcBef>
              <a:defRPr sz="1600"/>
            </a:lvl3pPr>
            <a:lvl4pPr marL="982663" indent="-177800">
              <a:spcBef>
                <a:spcPts val="300"/>
              </a:spcBef>
              <a:defRPr sz="1600"/>
            </a:lvl4pPr>
            <a:lvl5pPr marL="1258888" indent="-180975">
              <a:spcBef>
                <a:spcPts val="300"/>
              </a:spcBef>
              <a:defRPr sz="16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 style</a:t>
            </a:r>
            <a:endParaRPr lang="en-GB" dirty="0"/>
          </a:p>
        </p:txBody>
      </p:sp>
      <p:sp>
        <p:nvSpPr>
          <p:cNvPr id="3" name="Content Placeholder 2"/>
          <p:cNvSpPr>
            <a:spLocks noGrp="1"/>
          </p:cNvSpPr>
          <p:nvPr>
            <p:ph sz="half" idx="1"/>
          </p:nvPr>
        </p:nvSpPr>
        <p:spPr>
          <a:xfrm>
            <a:off x="1042987" y="1959429"/>
            <a:ext cx="3622675" cy="4166734"/>
          </a:xfrm>
        </p:spPr>
        <p:txBody>
          <a:bodyPr>
            <a:normAutofit/>
          </a:bodyPr>
          <a:lstStyle>
            <a:lvl1pPr marL="0" indent="0">
              <a:buNone/>
              <a:defRPr sz="1600"/>
            </a:lvl1pPr>
            <a:lvl2pPr marL="271463" indent="-271463">
              <a:defRPr sz="1600"/>
            </a:lvl2pPr>
            <a:lvl3pPr marL="533400" indent="-261938">
              <a:defRPr sz="1600"/>
            </a:lvl3pPr>
            <a:lvl4pPr marL="804863" indent="-271463">
              <a:defRPr sz="1600"/>
            </a:lvl4pPr>
            <a:lvl5pPr marL="1077913" indent="-273050">
              <a:defRPr sz="16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4" name="Content Placeholder 3"/>
          <p:cNvSpPr>
            <a:spLocks noGrp="1"/>
          </p:cNvSpPr>
          <p:nvPr>
            <p:ph sz="half" idx="2"/>
          </p:nvPr>
        </p:nvSpPr>
        <p:spPr>
          <a:xfrm>
            <a:off x="4753656" y="1959429"/>
            <a:ext cx="3622675" cy="4166734"/>
          </a:xfrm>
        </p:spPr>
        <p:txBody>
          <a:bodyPr>
            <a:normAutofit/>
          </a:bodyPr>
          <a:lstStyle>
            <a:lvl1pPr marL="0" indent="0">
              <a:buNone/>
              <a:defRPr sz="1600"/>
            </a:lvl1pPr>
            <a:lvl2pPr marL="271463" indent="-271463">
              <a:defRPr sz="1600"/>
            </a:lvl2pPr>
            <a:lvl3pPr marL="533400" indent="-261938">
              <a:defRPr sz="1600"/>
            </a:lvl3pPr>
            <a:lvl4pPr marL="804863" indent="-271463">
              <a:defRPr sz="1600"/>
            </a:lvl4pPr>
            <a:lvl5pPr marL="1077913" indent="-273050">
              <a:defRPr sz="16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 style</a:t>
            </a:r>
            <a:endParaRPr lang="en-GB"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rgbClr val="455560"/>
        </a:solidFill>
        <a:effectLst/>
      </p:bgPr>
    </p:bg>
    <p:spTree>
      <p:nvGrpSpPr>
        <p:cNvPr id="1" name=""/>
        <p:cNvGrpSpPr/>
        <p:nvPr/>
      </p:nvGrpSpPr>
      <p:grpSpPr>
        <a:xfrm>
          <a:off x="0" y="0"/>
          <a:ext cx="0" cy="0"/>
          <a:chOff x="0" y="0"/>
          <a:chExt cx="0" cy="0"/>
        </a:xfrm>
      </p:grpSpPr>
      <p:pic>
        <p:nvPicPr>
          <p:cNvPr id="1026" name="Picture 5" descr="OB PPT logo 150"/>
          <p:cNvPicPr>
            <a:picLocks noChangeAspect="1" noChangeArrowheads="1"/>
          </p:cNvPicPr>
          <p:nvPr userDrawn="1"/>
        </p:nvPicPr>
        <p:blipFill>
          <a:blip r:embed="rId8" cstate="print"/>
          <a:srcRect/>
          <a:stretch>
            <a:fillRect/>
          </a:stretch>
        </p:blipFill>
        <p:spPr bwMode="auto">
          <a:xfrm>
            <a:off x="304800" y="303213"/>
            <a:ext cx="8534400" cy="1539875"/>
          </a:xfrm>
          <a:prstGeom prst="rect">
            <a:avLst/>
          </a:prstGeom>
          <a:noFill/>
          <a:ln w="9525">
            <a:noFill/>
            <a:miter lim="800000"/>
            <a:headEnd/>
            <a:tailEnd/>
          </a:ln>
        </p:spPr>
      </p:pic>
      <p:sp>
        <p:nvSpPr>
          <p:cNvPr id="2" name="Title Placeholder 1"/>
          <p:cNvSpPr>
            <a:spLocks noGrp="1"/>
          </p:cNvSpPr>
          <p:nvPr>
            <p:ph type="title"/>
          </p:nvPr>
        </p:nvSpPr>
        <p:spPr>
          <a:xfrm>
            <a:off x="1028700" y="338138"/>
            <a:ext cx="7827963" cy="947737"/>
          </a:xfrm>
          <a:prstGeom prst="rect">
            <a:avLst/>
          </a:prstGeom>
        </p:spPr>
        <p:txBody>
          <a:bodyPr vert="horz" lIns="0" tIns="45720" rIns="91440" bIns="45720" rtlCol="0" anchor="ctr">
            <a:normAutofit/>
          </a:bodyPr>
          <a:lstStyle/>
          <a:p>
            <a:r>
              <a:rPr lang="en-US" dirty="0" smtClean="0"/>
              <a:t>Click to edit Master title style</a:t>
            </a:r>
            <a:endParaRPr lang="en-GB" dirty="0"/>
          </a:p>
        </p:txBody>
      </p:sp>
      <p:sp>
        <p:nvSpPr>
          <p:cNvPr id="1028" name="Text Placeholder 2"/>
          <p:cNvSpPr>
            <a:spLocks noGrp="1"/>
          </p:cNvSpPr>
          <p:nvPr>
            <p:ph type="body" idx="1"/>
          </p:nvPr>
        </p:nvSpPr>
        <p:spPr bwMode="auto">
          <a:xfrm>
            <a:off x="857250" y="2071688"/>
            <a:ext cx="7829550" cy="4054475"/>
          </a:xfrm>
          <a:prstGeom prst="rect">
            <a:avLst/>
          </a:prstGeom>
          <a:noFill/>
          <a:ln w="9525">
            <a:noFill/>
            <a:miter lim="800000"/>
            <a:headEnd/>
            <a:tailEnd/>
          </a:ln>
        </p:spPr>
        <p:txBody>
          <a:bodyPr vert="horz" wrap="square" lIns="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smtClean="0"/>
          </a:p>
        </p:txBody>
      </p:sp>
    </p:spTree>
  </p:cSld>
  <p:clrMap bg1="lt1" tx1="dk1" bg2="lt2" tx2="dk2" accent1="accent1" accent2="accent2" accent3="accent3" accent4="accent4" accent5="accent5" accent6="accent6" hlink="hlink" folHlink="folHlink"/>
  <p:sldLayoutIdLst>
    <p:sldLayoutId id="2147483752" r:id="rId1"/>
    <p:sldLayoutId id="2147483753" r:id="rId2"/>
    <p:sldLayoutId id="2147483748" r:id="rId3"/>
    <p:sldLayoutId id="2147483749" r:id="rId4"/>
    <p:sldLayoutId id="2147483750" r:id="rId5"/>
    <p:sldLayoutId id="2147483751" r:id="rId6"/>
  </p:sldLayoutIdLst>
  <p:txStyles>
    <p:titleStyle>
      <a:lvl1pPr algn="l" rtl="0" fontAlgn="base">
        <a:spcBef>
          <a:spcPct val="0"/>
        </a:spcBef>
        <a:spcAft>
          <a:spcPct val="0"/>
        </a:spcAft>
        <a:defRPr sz="2800" b="1" kern="1200" cap="all">
          <a:solidFill>
            <a:schemeClr val="tx1"/>
          </a:solidFill>
          <a:latin typeface="+mj-lt"/>
          <a:ea typeface="+mj-ea"/>
          <a:cs typeface="+mj-cs"/>
        </a:defRPr>
      </a:lvl1pPr>
      <a:lvl2pPr algn="l" rtl="0" fontAlgn="base">
        <a:spcBef>
          <a:spcPct val="0"/>
        </a:spcBef>
        <a:spcAft>
          <a:spcPct val="0"/>
        </a:spcAft>
        <a:defRPr sz="2000" b="1">
          <a:solidFill>
            <a:schemeClr val="tx1"/>
          </a:solidFill>
          <a:latin typeface="Arial" charset="0"/>
          <a:ea typeface="ＭＳ Ｐゴシック" pitchFamily="124" charset="-128"/>
        </a:defRPr>
      </a:lvl2pPr>
      <a:lvl3pPr algn="l" rtl="0" fontAlgn="base">
        <a:spcBef>
          <a:spcPct val="0"/>
        </a:spcBef>
        <a:spcAft>
          <a:spcPct val="0"/>
        </a:spcAft>
        <a:defRPr sz="2000" b="1">
          <a:solidFill>
            <a:schemeClr val="tx1"/>
          </a:solidFill>
          <a:latin typeface="Arial" charset="0"/>
          <a:ea typeface="ＭＳ Ｐゴシック" pitchFamily="124" charset="-128"/>
        </a:defRPr>
      </a:lvl3pPr>
      <a:lvl4pPr algn="l" rtl="0" fontAlgn="base">
        <a:spcBef>
          <a:spcPct val="0"/>
        </a:spcBef>
        <a:spcAft>
          <a:spcPct val="0"/>
        </a:spcAft>
        <a:defRPr sz="2000" b="1">
          <a:solidFill>
            <a:schemeClr val="tx1"/>
          </a:solidFill>
          <a:latin typeface="Arial" charset="0"/>
          <a:ea typeface="ＭＳ Ｐゴシック" pitchFamily="124" charset="-128"/>
        </a:defRPr>
      </a:lvl4pPr>
      <a:lvl5pPr algn="l" rtl="0" fontAlgn="base">
        <a:spcBef>
          <a:spcPct val="0"/>
        </a:spcBef>
        <a:spcAft>
          <a:spcPct val="0"/>
        </a:spcAft>
        <a:defRPr sz="2000" b="1">
          <a:solidFill>
            <a:schemeClr val="tx1"/>
          </a:solidFill>
          <a:latin typeface="Arial" charset="0"/>
          <a:ea typeface="ＭＳ Ｐゴシック" pitchFamily="124" charset="-128"/>
        </a:defRPr>
      </a:lvl5pPr>
      <a:lvl6pPr marL="457200" algn="l" rtl="0" fontAlgn="base">
        <a:spcBef>
          <a:spcPct val="0"/>
        </a:spcBef>
        <a:spcAft>
          <a:spcPct val="0"/>
        </a:spcAft>
        <a:defRPr sz="2000" b="1">
          <a:solidFill>
            <a:schemeClr val="tx1"/>
          </a:solidFill>
          <a:latin typeface="Arial" charset="0"/>
          <a:ea typeface="ＭＳ Ｐゴシック" pitchFamily="124" charset="-128"/>
        </a:defRPr>
      </a:lvl6pPr>
      <a:lvl7pPr marL="914400" algn="l" rtl="0" fontAlgn="base">
        <a:spcBef>
          <a:spcPct val="0"/>
        </a:spcBef>
        <a:spcAft>
          <a:spcPct val="0"/>
        </a:spcAft>
        <a:defRPr sz="2000" b="1">
          <a:solidFill>
            <a:schemeClr val="tx1"/>
          </a:solidFill>
          <a:latin typeface="Arial" charset="0"/>
          <a:ea typeface="ＭＳ Ｐゴシック" pitchFamily="124" charset="-128"/>
        </a:defRPr>
      </a:lvl7pPr>
      <a:lvl8pPr marL="1371600" algn="l" rtl="0" fontAlgn="base">
        <a:spcBef>
          <a:spcPct val="0"/>
        </a:spcBef>
        <a:spcAft>
          <a:spcPct val="0"/>
        </a:spcAft>
        <a:defRPr sz="2000" b="1">
          <a:solidFill>
            <a:schemeClr val="tx1"/>
          </a:solidFill>
          <a:latin typeface="Arial" charset="0"/>
          <a:ea typeface="ＭＳ Ｐゴシック" pitchFamily="124" charset="-128"/>
        </a:defRPr>
      </a:lvl8pPr>
      <a:lvl9pPr marL="1828800" algn="l" rtl="0" fontAlgn="base">
        <a:spcBef>
          <a:spcPct val="0"/>
        </a:spcBef>
        <a:spcAft>
          <a:spcPct val="0"/>
        </a:spcAft>
        <a:defRPr sz="2000" b="1">
          <a:solidFill>
            <a:schemeClr val="tx1"/>
          </a:solidFill>
          <a:latin typeface="Arial" charset="0"/>
          <a:ea typeface="ＭＳ Ｐゴシック" pitchFamily="124" charset="-128"/>
        </a:defRPr>
      </a:lvl9pPr>
    </p:titleStyle>
    <p:bodyStyle>
      <a:lvl1pPr marL="342900" indent="-342900" algn="l" rtl="0" fontAlgn="base">
        <a:spcBef>
          <a:spcPct val="20000"/>
        </a:spcBef>
        <a:spcAft>
          <a:spcPct val="0"/>
        </a:spcAft>
        <a:buFont typeface="Wingdings" pitchFamily="124" charset="2"/>
        <a:buChar char="§"/>
        <a:defRPr sz="2400" kern="1200">
          <a:solidFill>
            <a:schemeClr val="bg1"/>
          </a:solidFill>
          <a:latin typeface="+mn-lt"/>
          <a:ea typeface="+mn-ea"/>
          <a:cs typeface="+mn-cs"/>
        </a:defRPr>
      </a:lvl1pPr>
      <a:lvl2pPr marL="742950" indent="-285750" algn="l" rtl="0" fontAlgn="base">
        <a:spcBef>
          <a:spcPct val="20000"/>
        </a:spcBef>
        <a:spcAft>
          <a:spcPct val="0"/>
        </a:spcAft>
        <a:buFont typeface="Wingdings" pitchFamily="124" charset="2"/>
        <a:buChar char="§"/>
        <a:defRPr sz="2400" kern="1200">
          <a:solidFill>
            <a:schemeClr val="bg1"/>
          </a:solidFill>
          <a:latin typeface="+mn-lt"/>
          <a:ea typeface="+mn-ea"/>
          <a:cs typeface="+mn-cs"/>
        </a:defRPr>
      </a:lvl2pPr>
      <a:lvl3pPr marL="1143000" indent="-228600" algn="l" rtl="0" fontAlgn="base">
        <a:spcBef>
          <a:spcPct val="20000"/>
        </a:spcBef>
        <a:spcAft>
          <a:spcPct val="0"/>
        </a:spcAft>
        <a:buFont typeface="Wingdings" pitchFamily="124" charset="2"/>
        <a:buChar char="§"/>
        <a:defRPr sz="2400" kern="1200">
          <a:solidFill>
            <a:schemeClr val="bg1"/>
          </a:solidFill>
          <a:latin typeface="+mn-lt"/>
          <a:ea typeface="+mn-ea"/>
          <a:cs typeface="+mn-cs"/>
        </a:defRPr>
      </a:lvl3pPr>
      <a:lvl4pPr marL="1600200" indent="-228600" algn="l" rtl="0" fontAlgn="base">
        <a:spcBef>
          <a:spcPct val="20000"/>
        </a:spcBef>
        <a:spcAft>
          <a:spcPct val="0"/>
        </a:spcAft>
        <a:buFont typeface="Wingdings" pitchFamily="124" charset="2"/>
        <a:buChar char="§"/>
        <a:defRPr sz="2400" kern="1200">
          <a:solidFill>
            <a:schemeClr val="bg1"/>
          </a:solidFill>
          <a:latin typeface="+mn-lt"/>
          <a:ea typeface="+mn-ea"/>
          <a:cs typeface="+mn-cs"/>
        </a:defRPr>
      </a:lvl4pPr>
      <a:lvl5pPr marL="2057400" indent="-228600" algn="l" rtl="0" fontAlgn="base">
        <a:spcBef>
          <a:spcPct val="20000"/>
        </a:spcBef>
        <a:spcAft>
          <a:spcPct val="0"/>
        </a:spcAft>
        <a:buFont typeface="Wingdings" pitchFamily="124" charset="2"/>
        <a:buChar char="§"/>
        <a:defRPr sz="2400" kern="1200">
          <a:solidFill>
            <a:schemeClr val="bg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3" Type="http://schemas.openxmlformats.org/officeDocument/2006/relationships/hyperlink" Target="http://wac.colostate.edu/books/wpww/chapter18.pdf" TargetMode="External"/><Relationship Id="rId2" Type="http://schemas.openxmlformats.org/officeDocument/2006/relationships/notesSlide" Target="../notesSlides/notesSlide13.xml"/><Relationship Id="rId1" Type="http://schemas.openxmlformats.org/officeDocument/2006/relationships/slideLayout" Target="../slideLayouts/slideLayout3.xml"/><Relationship Id="rId5" Type="http://schemas.openxmlformats.org/officeDocument/2006/relationships/hyperlink" Target="http://www.heacademy.ac.uk/assets/documents/ntfs/projects/Final_Report_v3_06-02-12.pdf" TargetMode="External"/><Relationship Id="rId4" Type="http://schemas.openxmlformats.org/officeDocument/2006/relationships/hyperlink" Target="http://wac.colostate.edu/books/wpww" TargetMode="Externa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95536" y="312738"/>
            <a:ext cx="8415744" cy="1526948"/>
          </a:xfrm>
        </p:spPr>
        <p:txBody>
          <a:bodyPr/>
          <a:lstStyle/>
          <a:p>
            <a:r>
              <a:rPr lang="en-GB" dirty="0"/>
              <a:t>Dual Level Learning in health </a:t>
            </a:r>
            <a:r>
              <a:rPr lang="en-GB" dirty="0" smtClean="0"/>
              <a:t/>
            </a:r>
            <a:br>
              <a:rPr lang="en-GB" dirty="0" smtClean="0"/>
            </a:br>
            <a:r>
              <a:rPr lang="en-GB" dirty="0" smtClean="0"/>
              <a:t>care </a:t>
            </a:r>
            <a:r>
              <a:rPr lang="en-GB" dirty="0"/>
              <a:t>education – an evaluation</a:t>
            </a:r>
          </a:p>
        </p:txBody>
      </p:sp>
      <p:sp>
        <p:nvSpPr>
          <p:cNvPr id="4" name="TextBox 3"/>
          <p:cNvSpPr txBox="1"/>
          <p:nvPr/>
        </p:nvSpPr>
        <p:spPr>
          <a:xfrm>
            <a:off x="1115616" y="5949280"/>
            <a:ext cx="4536504" cy="707886"/>
          </a:xfrm>
          <a:prstGeom prst="rect">
            <a:avLst/>
          </a:prstGeom>
          <a:noFill/>
        </p:spPr>
        <p:txBody>
          <a:bodyPr wrap="square" rtlCol="0">
            <a:spAutoFit/>
          </a:bodyPr>
          <a:lstStyle/>
          <a:p>
            <a:r>
              <a:rPr lang="en-GB" sz="2000" dirty="0" smtClean="0"/>
              <a:t>Julia Winter ;Juliet </a:t>
            </a:r>
            <a:r>
              <a:rPr lang="en-GB" sz="2000" dirty="0" err="1" smtClean="0"/>
              <a:t>Bostwick</a:t>
            </a:r>
            <a:r>
              <a:rPr lang="en-GB" sz="2000" dirty="0" smtClean="0"/>
              <a:t>; Kathy Malkin 2016</a:t>
            </a:r>
            <a:endParaRPr lang="en-GB" sz="2000" dirty="0"/>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403648" y="1988840"/>
            <a:ext cx="6768751" cy="374441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41346052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9512" y="620688"/>
            <a:ext cx="8677151" cy="1368152"/>
          </a:xfrm>
        </p:spPr>
        <p:txBody>
          <a:bodyPr>
            <a:noAutofit/>
          </a:bodyPr>
          <a:lstStyle/>
          <a:p>
            <a:r>
              <a:rPr lang="en-GB" sz="2400" cap="none" dirty="0" smtClean="0"/>
              <a:t>Q.5: Do </a:t>
            </a:r>
            <a:r>
              <a:rPr lang="en-GB" sz="2400" cap="none" dirty="0"/>
              <a:t>you  have any other  comments related  to your shared  learning experiences which you  would like to share ?</a:t>
            </a:r>
            <a:br>
              <a:rPr lang="en-GB" sz="2400" cap="none" dirty="0"/>
            </a:br>
            <a:endParaRPr lang="en-GB" sz="2400" cap="none"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971324130"/>
              </p:ext>
            </p:extLst>
          </p:nvPr>
        </p:nvGraphicFramePr>
        <p:xfrm>
          <a:off x="1331640" y="2132856"/>
          <a:ext cx="6172200" cy="1190352"/>
        </p:xfrm>
        <a:graphic>
          <a:graphicData uri="http://schemas.openxmlformats.org/drawingml/2006/table">
            <a:tbl>
              <a:tblPr firstRow="1" bandRow="1">
                <a:tableStyleId>{5C22544A-7EE6-4342-B048-85BDC9FD1C3A}</a:tableStyleId>
              </a:tblPr>
              <a:tblGrid>
                <a:gridCol w="2057400"/>
                <a:gridCol w="2057400"/>
                <a:gridCol w="2057400"/>
              </a:tblGrid>
              <a:tr h="365760">
                <a:tc>
                  <a:txBody>
                    <a:bodyPr/>
                    <a:lstStyle/>
                    <a:p>
                      <a:r>
                        <a:rPr lang="en-GB" dirty="0" smtClean="0"/>
                        <a:t>Total</a:t>
                      </a:r>
                      <a:r>
                        <a:rPr lang="en-GB" baseline="0" dirty="0" smtClean="0"/>
                        <a:t> </a:t>
                      </a:r>
                      <a:endParaRPr lang="en-GB" dirty="0"/>
                    </a:p>
                  </a:txBody>
                  <a:tcPr/>
                </a:tc>
                <a:tc>
                  <a:txBody>
                    <a:bodyPr/>
                    <a:lstStyle/>
                    <a:p>
                      <a:r>
                        <a:rPr lang="en-GB" dirty="0" smtClean="0"/>
                        <a:t>Positive </a:t>
                      </a:r>
                      <a:endParaRPr lang="en-GB" dirty="0"/>
                    </a:p>
                  </a:txBody>
                  <a:tcPr/>
                </a:tc>
                <a:tc>
                  <a:txBody>
                    <a:bodyPr/>
                    <a:lstStyle/>
                    <a:p>
                      <a:r>
                        <a:rPr lang="en-GB" dirty="0" smtClean="0"/>
                        <a:t>To Consider</a:t>
                      </a:r>
                      <a:r>
                        <a:rPr lang="en-GB" baseline="0" dirty="0" smtClean="0"/>
                        <a:t> </a:t>
                      </a:r>
                      <a:endParaRPr lang="en-GB" dirty="0"/>
                    </a:p>
                  </a:txBody>
                  <a:tcPr/>
                </a:tc>
              </a:tr>
              <a:tr h="453752">
                <a:tc>
                  <a:txBody>
                    <a:bodyPr/>
                    <a:lstStyle/>
                    <a:p>
                      <a:r>
                        <a:rPr lang="en-GB" dirty="0" smtClean="0"/>
                        <a:t>UG 21</a:t>
                      </a:r>
                      <a:endParaRPr lang="en-GB" dirty="0"/>
                    </a:p>
                  </a:txBody>
                  <a:tcPr/>
                </a:tc>
                <a:tc>
                  <a:txBody>
                    <a:bodyPr/>
                    <a:lstStyle/>
                    <a:p>
                      <a:r>
                        <a:rPr lang="en-GB" dirty="0" smtClean="0"/>
                        <a:t>11</a:t>
                      </a:r>
                      <a:endParaRPr lang="en-GB" dirty="0"/>
                    </a:p>
                  </a:txBody>
                  <a:tcPr/>
                </a:tc>
                <a:tc>
                  <a:txBody>
                    <a:bodyPr/>
                    <a:lstStyle/>
                    <a:p>
                      <a:r>
                        <a:rPr lang="en-GB" dirty="0" smtClean="0"/>
                        <a:t>10</a:t>
                      </a:r>
                      <a:endParaRPr lang="en-GB" dirty="0"/>
                    </a:p>
                  </a:txBody>
                  <a:tcPr/>
                </a:tc>
              </a:tr>
              <a:tr h="370840">
                <a:tc>
                  <a:txBody>
                    <a:bodyPr/>
                    <a:lstStyle/>
                    <a:p>
                      <a:r>
                        <a:rPr lang="en-GB" dirty="0" smtClean="0"/>
                        <a:t>PG 12</a:t>
                      </a:r>
                      <a:endParaRPr lang="en-GB" dirty="0"/>
                    </a:p>
                  </a:txBody>
                  <a:tcPr/>
                </a:tc>
                <a:tc>
                  <a:txBody>
                    <a:bodyPr/>
                    <a:lstStyle/>
                    <a:p>
                      <a:r>
                        <a:rPr lang="en-GB" dirty="0" smtClean="0"/>
                        <a:t>3</a:t>
                      </a:r>
                      <a:endParaRPr lang="en-GB" dirty="0"/>
                    </a:p>
                  </a:txBody>
                  <a:tcPr/>
                </a:tc>
                <a:tc>
                  <a:txBody>
                    <a:bodyPr/>
                    <a:lstStyle/>
                    <a:p>
                      <a:r>
                        <a:rPr lang="en-GB" dirty="0" smtClean="0"/>
                        <a:t>9</a:t>
                      </a:r>
                      <a:endParaRPr lang="en-GB" dirty="0"/>
                    </a:p>
                  </a:txBody>
                  <a:tcPr/>
                </a:tc>
              </a:tr>
            </a:tbl>
          </a:graphicData>
        </a:graphic>
      </p:graphicFrame>
      <p:sp>
        <p:nvSpPr>
          <p:cNvPr id="5" name="TextBox 4"/>
          <p:cNvSpPr txBox="1"/>
          <p:nvPr/>
        </p:nvSpPr>
        <p:spPr>
          <a:xfrm>
            <a:off x="179512" y="3501008"/>
            <a:ext cx="8712968" cy="2677656"/>
          </a:xfrm>
          <a:prstGeom prst="rect">
            <a:avLst/>
          </a:prstGeom>
          <a:noFill/>
        </p:spPr>
        <p:txBody>
          <a:bodyPr wrap="square" rtlCol="0">
            <a:spAutoFit/>
          </a:bodyPr>
          <a:lstStyle/>
          <a:p>
            <a:pPr marL="342900" indent="-342900">
              <a:buFont typeface="Arial" panose="020B0604020202020204" pitchFamily="34" charset="0"/>
              <a:buChar char="•"/>
            </a:pPr>
            <a:r>
              <a:rPr lang="en-GB" dirty="0" smtClean="0"/>
              <a:t>U/G reiterated it was positive  to be learning with PG and that this enhanced the level of teaching and learning , but felt  that the PG student might  need  more input </a:t>
            </a:r>
          </a:p>
          <a:p>
            <a:pPr marL="342900" indent="-342900">
              <a:buFont typeface="Arial" panose="020B0604020202020204" pitchFamily="34" charset="0"/>
              <a:buChar char="•"/>
            </a:pPr>
            <a:r>
              <a:rPr lang="en-GB" dirty="0" smtClean="0"/>
              <a:t>PG felt that staff were supportive ( mainly) but more specific  MSc focused teaching and assessment support was needed</a:t>
            </a:r>
          </a:p>
          <a:p>
            <a:pPr marL="342900" indent="-342900">
              <a:buFont typeface="Arial" panose="020B0604020202020204" pitchFamily="34" charset="0"/>
              <a:buChar char="•"/>
            </a:pPr>
            <a:r>
              <a:rPr lang="en-GB" dirty="0" smtClean="0"/>
              <a:t> some comments that the PG students could  more formally support the UG students </a:t>
            </a:r>
            <a:endParaRPr lang="en-GB" dirty="0"/>
          </a:p>
        </p:txBody>
      </p:sp>
    </p:spTree>
    <p:extLst>
      <p:ext uri="{BB962C8B-B14F-4D97-AF65-F5344CB8AC3E}">
        <p14:creationId xmlns:p14="http://schemas.microsoft.com/office/powerpoint/2010/main" val="178155037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3528" y="836712"/>
            <a:ext cx="8533135" cy="947737"/>
          </a:xfrm>
        </p:spPr>
        <p:txBody>
          <a:bodyPr>
            <a:noAutofit/>
          </a:bodyPr>
          <a:lstStyle/>
          <a:p>
            <a:r>
              <a:rPr lang="en-GB" sz="2400" cap="none" dirty="0" smtClean="0"/>
              <a:t>Q.6.Did  </a:t>
            </a:r>
            <a:r>
              <a:rPr lang="en-GB" sz="2400" cap="none" dirty="0"/>
              <a:t>you have confidence in staff ability to support your learning and assessment ? (asked only of P/G)</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999255890"/>
              </p:ext>
            </p:extLst>
          </p:nvPr>
        </p:nvGraphicFramePr>
        <p:xfrm>
          <a:off x="395536" y="2132856"/>
          <a:ext cx="8229600" cy="1381760"/>
        </p:xfrm>
        <a:graphic>
          <a:graphicData uri="http://schemas.openxmlformats.org/drawingml/2006/table">
            <a:tbl>
              <a:tblPr firstRow="1" bandRow="1">
                <a:tableStyleId>{5C22544A-7EE6-4342-B048-85BDC9FD1C3A}</a:tableStyleId>
              </a:tblPr>
              <a:tblGrid>
                <a:gridCol w="2057400"/>
                <a:gridCol w="2057400"/>
                <a:gridCol w="2057400"/>
                <a:gridCol w="2057400"/>
              </a:tblGrid>
              <a:tr h="126216">
                <a:tc>
                  <a:txBody>
                    <a:bodyPr/>
                    <a:lstStyle/>
                    <a:p>
                      <a:r>
                        <a:rPr lang="en-GB" dirty="0" smtClean="0"/>
                        <a:t>Total</a:t>
                      </a:r>
                      <a:r>
                        <a:rPr lang="en-GB" baseline="0" dirty="0" smtClean="0"/>
                        <a:t> </a:t>
                      </a:r>
                      <a:endParaRPr lang="en-GB" dirty="0"/>
                    </a:p>
                  </a:txBody>
                  <a:tcPr/>
                </a:tc>
                <a:tc>
                  <a:txBody>
                    <a:bodyPr/>
                    <a:lstStyle/>
                    <a:p>
                      <a:r>
                        <a:rPr lang="en-GB" dirty="0" smtClean="0"/>
                        <a:t>Yes</a:t>
                      </a:r>
                      <a:endParaRPr lang="en-GB" dirty="0"/>
                    </a:p>
                  </a:txBody>
                  <a:tcPr/>
                </a:tc>
                <a:tc>
                  <a:txBody>
                    <a:bodyPr/>
                    <a:lstStyle/>
                    <a:p>
                      <a:r>
                        <a:rPr lang="en-GB" dirty="0" smtClean="0"/>
                        <a:t>No</a:t>
                      </a:r>
                      <a:endParaRPr lang="en-GB" dirty="0"/>
                    </a:p>
                  </a:txBody>
                  <a:tcPr/>
                </a:tc>
                <a:tc>
                  <a:txBody>
                    <a:bodyPr/>
                    <a:lstStyle/>
                    <a:p>
                      <a:r>
                        <a:rPr lang="en-GB" dirty="0" smtClean="0"/>
                        <a:t>Not sure /Variable </a:t>
                      </a:r>
                      <a:endParaRPr lang="en-GB" dirty="0"/>
                    </a:p>
                  </a:txBody>
                  <a:tcPr/>
                </a:tc>
              </a:tr>
              <a:tr h="370840">
                <a:tc>
                  <a:txBody>
                    <a:bodyPr/>
                    <a:lstStyle/>
                    <a:p>
                      <a:r>
                        <a:rPr lang="en-GB" dirty="0" smtClean="0"/>
                        <a:t>PG 12</a:t>
                      </a:r>
                      <a:endParaRPr lang="en-GB" dirty="0"/>
                    </a:p>
                  </a:txBody>
                  <a:tcPr/>
                </a:tc>
                <a:tc>
                  <a:txBody>
                    <a:bodyPr/>
                    <a:lstStyle/>
                    <a:p>
                      <a:r>
                        <a:rPr lang="en-GB" dirty="0" smtClean="0"/>
                        <a:t>3</a:t>
                      </a:r>
                      <a:endParaRPr lang="en-GB" dirty="0"/>
                    </a:p>
                  </a:txBody>
                  <a:tcPr/>
                </a:tc>
                <a:tc>
                  <a:txBody>
                    <a:bodyPr/>
                    <a:lstStyle/>
                    <a:p>
                      <a:r>
                        <a:rPr lang="en-GB" dirty="0" smtClean="0"/>
                        <a:t>8</a:t>
                      </a:r>
                      <a:endParaRPr lang="en-GB" dirty="0"/>
                    </a:p>
                  </a:txBody>
                  <a:tcPr/>
                </a:tc>
                <a:tc>
                  <a:txBody>
                    <a:bodyPr/>
                    <a:lstStyle/>
                    <a:p>
                      <a:r>
                        <a:rPr lang="en-GB" dirty="0" smtClean="0"/>
                        <a:t>1</a:t>
                      </a:r>
                      <a:endParaRPr lang="en-GB" dirty="0"/>
                    </a:p>
                  </a:txBody>
                  <a:tcPr/>
                </a:tc>
              </a:tr>
              <a:tr h="370840">
                <a:tc>
                  <a:txBody>
                    <a:bodyPr/>
                    <a:lstStyle/>
                    <a:p>
                      <a:endParaRPr lang="en-GB" dirty="0"/>
                    </a:p>
                  </a:txBody>
                  <a:tcPr/>
                </a:tc>
                <a:tc>
                  <a:txBody>
                    <a:bodyPr/>
                    <a:lstStyle/>
                    <a:p>
                      <a:endParaRPr lang="en-GB" dirty="0"/>
                    </a:p>
                  </a:txBody>
                  <a:tcPr/>
                </a:tc>
                <a:tc>
                  <a:txBody>
                    <a:bodyPr/>
                    <a:lstStyle/>
                    <a:p>
                      <a:endParaRPr lang="en-GB" dirty="0"/>
                    </a:p>
                  </a:txBody>
                  <a:tcPr/>
                </a:tc>
                <a:tc>
                  <a:txBody>
                    <a:bodyPr/>
                    <a:lstStyle/>
                    <a:p>
                      <a:endParaRPr lang="en-GB" dirty="0"/>
                    </a:p>
                  </a:txBody>
                  <a:tcPr/>
                </a:tc>
              </a:tr>
            </a:tbl>
          </a:graphicData>
        </a:graphic>
      </p:graphicFrame>
      <p:sp>
        <p:nvSpPr>
          <p:cNvPr id="3" name="TextBox 2"/>
          <p:cNvSpPr txBox="1"/>
          <p:nvPr/>
        </p:nvSpPr>
        <p:spPr>
          <a:xfrm>
            <a:off x="611560" y="4365104"/>
            <a:ext cx="7920880" cy="1938992"/>
          </a:xfrm>
          <a:prstGeom prst="rect">
            <a:avLst/>
          </a:prstGeom>
          <a:noFill/>
        </p:spPr>
        <p:txBody>
          <a:bodyPr wrap="square" rtlCol="0">
            <a:spAutoFit/>
          </a:bodyPr>
          <a:lstStyle/>
          <a:p>
            <a:pPr marL="342900" indent="-342900">
              <a:buFont typeface="Arial" panose="020B0604020202020204" pitchFamily="34" charset="0"/>
              <a:buChar char="•"/>
            </a:pPr>
            <a:r>
              <a:rPr lang="en-GB" dirty="0" smtClean="0"/>
              <a:t>Yes – supportive staff  and teaching of a good standard </a:t>
            </a:r>
          </a:p>
          <a:p>
            <a:pPr marL="342900" indent="-342900">
              <a:buFont typeface="Arial" panose="020B0604020202020204" pitchFamily="34" charset="0"/>
              <a:buChar char="•"/>
            </a:pPr>
            <a:r>
              <a:rPr lang="en-GB" dirty="0" smtClean="0"/>
              <a:t>No - staff are capable  but lack time and resource; lack awareness; lack experience; lack research supervision skills</a:t>
            </a:r>
            <a:endParaRPr lang="en-GB" dirty="0"/>
          </a:p>
        </p:txBody>
      </p:sp>
    </p:spTree>
    <p:extLst>
      <p:ext uri="{BB962C8B-B14F-4D97-AF65-F5344CB8AC3E}">
        <p14:creationId xmlns:p14="http://schemas.microsoft.com/office/powerpoint/2010/main" val="270485504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recommendations</a:t>
            </a:r>
            <a:endParaRPr lang="en-GB" dirty="0"/>
          </a:p>
        </p:txBody>
      </p:sp>
      <p:sp>
        <p:nvSpPr>
          <p:cNvPr id="3" name="Content Placeholder 2"/>
          <p:cNvSpPr>
            <a:spLocks noGrp="1"/>
          </p:cNvSpPr>
          <p:nvPr>
            <p:ph idx="1"/>
          </p:nvPr>
        </p:nvSpPr>
        <p:spPr>
          <a:xfrm>
            <a:off x="539552" y="1340768"/>
            <a:ext cx="8105549" cy="4054485"/>
          </a:xfrm>
        </p:spPr>
        <p:txBody>
          <a:bodyPr/>
          <a:lstStyle/>
          <a:p>
            <a:pPr marL="0" indent="0">
              <a:buNone/>
            </a:pPr>
            <a:r>
              <a:rPr lang="en-GB" b="1" dirty="0" smtClean="0"/>
              <a:t>THEME 1 - Recruitment </a:t>
            </a:r>
            <a:r>
              <a:rPr lang="en-GB" dirty="0" smtClean="0"/>
              <a:t>- Marketing consistency, clarity for both groups of students.</a:t>
            </a:r>
          </a:p>
          <a:p>
            <a:pPr marL="0" indent="0">
              <a:buNone/>
            </a:pPr>
            <a:r>
              <a:rPr lang="en-GB" b="1" dirty="0" smtClean="0"/>
              <a:t>THEME 2 - Teaching and Learning </a:t>
            </a:r>
            <a:r>
              <a:rPr lang="en-GB" dirty="0" smtClean="0"/>
              <a:t>– increase number of MSc specific sessions, specific L7 assessment support, Action Learning sets to develop academic and research literacies.</a:t>
            </a:r>
          </a:p>
          <a:p>
            <a:pPr marL="0" indent="0">
              <a:buNone/>
            </a:pPr>
            <a:r>
              <a:rPr lang="en-GB" b="1" dirty="0" smtClean="0"/>
              <a:t>THEME 3 – Relationships </a:t>
            </a:r>
            <a:r>
              <a:rPr lang="en-GB" dirty="0" smtClean="0"/>
              <a:t>– help students to accept differences &amp; acknowledge ‘ties that bind’, actively prepare students for shared learning &amp; help them to identify mutual benefits. </a:t>
            </a:r>
            <a:endParaRPr lang="en-GB" dirty="0"/>
          </a:p>
        </p:txBody>
      </p:sp>
    </p:spTree>
    <p:extLst>
      <p:ext uri="{BB962C8B-B14F-4D97-AF65-F5344CB8AC3E}">
        <p14:creationId xmlns:p14="http://schemas.microsoft.com/office/powerpoint/2010/main" val="340715513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1520" y="116633"/>
            <a:ext cx="7827963" cy="864096"/>
          </a:xfrm>
        </p:spPr>
        <p:txBody>
          <a:bodyPr/>
          <a:lstStyle/>
          <a:p>
            <a:r>
              <a:rPr lang="en-GB" dirty="0" smtClean="0"/>
              <a:t>References </a:t>
            </a:r>
            <a:endParaRPr lang="en-GB" dirty="0"/>
          </a:p>
        </p:txBody>
      </p:sp>
      <p:sp>
        <p:nvSpPr>
          <p:cNvPr id="3" name="Content Placeholder 2"/>
          <p:cNvSpPr>
            <a:spLocks noGrp="1"/>
          </p:cNvSpPr>
          <p:nvPr>
            <p:ph idx="1"/>
          </p:nvPr>
        </p:nvSpPr>
        <p:spPr>
          <a:xfrm>
            <a:off x="251520" y="980728"/>
            <a:ext cx="8640960" cy="5877272"/>
          </a:xfrm>
        </p:spPr>
        <p:txBody>
          <a:bodyPr/>
          <a:lstStyle/>
          <a:p>
            <a:r>
              <a:rPr lang="en-GB" sz="1400" dirty="0" smtClean="0"/>
              <a:t>Bain, J. Scott, R., and </a:t>
            </a:r>
            <a:r>
              <a:rPr lang="en-GB" sz="1400" dirty="0" err="1" smtClean="0"/>
              <a:t>Snadden</a:t>
            </a:r>
            <a:r>
              <a:rPr lang="en-GB" sz="1400" dirty="0" smtClean="0"/>
              <a:t>, D. (1995) Integrating undergraduate and postgraduate education in general practice : Experience in Tayside.</a:t>
            </a:r>
            <a:r>
              <a:rPr lang="en-GB" sz="1400" i="1" dirty="0" smtClean="0"/>
              <a:t> BMJ </a:t>
            </a:r>
            <a:r>
              <a:rPr lang="en-GB" sz="1400" dirty="0" smtClean="0"/>
              <a:t>310(6994) 1577-1579. </a:t>
            </a:r>
          </a:p>
          <a:p>
            <a:r>
              <a:rPr lang="en-GB" sz="1400" dirty="0" smtClean="0"/>
              <a:t>Hays, R. (2008) Evolving community based medical education :Integrating undergraduate and post graduate education , </a:t>
            </a:r>
            <a:r>
              <a:rPr lang="en-GB" sz="1400" i="1" dirty="0" smtClean="0"/>
              <a:t>Education for Primary Care </a:t>
            </a:r>
            <a:r>
              <a:rPr lang="en-GB" sz="1400" dirty="0" smtClean="0"/>
              <a:t>, 29, 235-240</a:t>
            </a:r>
          </a:p>
          <a:p>
            <a:r>
              <a:rPr lang="en-GB" sz="1400" dirty="0" err="1"/>
              <a:t>McConlogue</a:t>
            </a:r>
            <a:r>
              <a:rPr lang="en-GB" sz="1400" dirty="0"/>
              <a:t>, T, Mitchell, S.  Peake, K. (2012)  </a:t>
            </a:r>
            <a:r>
              <a:rPr lang="en-GB" sz="1400" i="1" u="sng" dirty="0">
                <a:hlinkClick r:id="rId3"/>
              </a:rPr>
              <a:t>Thinking Writing at Queen Mary, University of London</a:t>
            </a:r>
            <a:r>
              <a:rPr lang="en-GB" sz="1400" dirty="0"/>
              <a:t> in Chris </a:t>
            </a:r>
            <a:r>
              <a:rPr lang="en-GB" sz="1400" dirty="0" err="1"/>
              <a:t>Thaiss</a:t>
            </a:r>
            <a:r>
              <a:rPr lang="en-GB" sz="1400" dirty="0"/>
              <a:t>, </a:t>
            </a:r>
            <a:r>
              <a:rPr lang="en-GB" sz="1400" dirty="0" err="1"/>
              <a:t>Gerd</a:t>
            </a:r>
            <a:r>
              <a:rPr lang="en-GB" sz="1400" dirty="0"/>
              <a:t> </a:t>
            </a:r>
            <a:r>
              <a:rPr lang="en-GB" sz="1400" dirty="0" err="1"/>
              <a:t>Bräuer</a:t>
            </a:r>
            <a:r>
              <a:rPr lang="en-GB" sz="1400" dirty="0"/>
              <a:t>, Paula </a:t>
            </a:r>
            <a:r>
              <a:rPr lang="en-GB" sz="1400" dirty="0" err="1"/>
              <a:t>Carlino</a:t>
            </a:r>
            <a:r>
              <a:rPr lang="en-GB" sz="1400" dirty="0"/>
              <a:t>, Lisa </a:t>
            </a:r>
            <a:r>
              <a:rPr lang="en-GB" sz="1400" dirty="0" err="1"/>
              <a:t>Ganobcsik</a:t>
            </a:r>
            <a:r>
              <a:rPr lang="en-GB" sz="1400" dirty="0"/>
              <a:t>-Williams, and Aparna Sinha (</a:t>
            </a:r>
            <a:r>
              <a:rPr lang="en-GB" sz="1400" dirty="0" err="1"/>
              <a:t>eds</a:t>
            </a:r>
            <a:r>
              <a:rPr lang="en-GB" sz="1400" dirty="0"/>
              <a:t>) </a:t>
            </a:r>
            <a:r>
              <a:rPr lang="en-GB" sz="1400" i="1" dirty="0"/>
              <a:t>Writing Programs Worldwide: Profiles of Academic Writing in Many Places</a:t>
            </a:r>
            <a:r>
              <a:rPr lang="en-GB" sz="1400" dirty="0"/>
              <a:t>. Perspectives on Writing. Fort Collins, Colorado: The WAC Clearinghouse and </a:t>
            </a:r>
            <a:r>
              <a:rPr lang="en-GB" sz="1400" dirty="0" err="1"/>
              <a:t>Parlor</a:t>
            </a:r>
            <a:r>
              <a:rPr lang="en-GB" sz="1400" dirty="0"/>
              <a:t> Press. Available at </a:t>
            </a:r>
            <a:r>
              <a:rPr lang="en-GB" sz="1400" u="sng" dirty="0">
                <a:hlinkClick r:id="rId4"/>
              </a:rPr>
              <a:t>http://wac.colostate.edu/books/wpww</a:t>
            </a:r>
            <a:r>
              <a:rPr lang="en-GB" sz="1400" dirty="0"/>
              <a:t>.  April  2014 </a:t>
            </a:r>
            <a:endParaRPr lang="en-GB" sz="1400" dirty="0" smtClean="0"/>
          </a:p>
          <a:p>
            <a:r>
              <a:rPr lang="en-GB" sz="1400" dirty="0" smtClean="0"/>
              <a:t>Neill, MA.(2012) Graduate entry nursing students’ journeys to registered nursing. </a:t>
            </a:r>
            <a:r>
              <a:rPr lang="en-GB" sz="1400" i="1" dirty="0" smtClean="0"/>
              <a:t>Nurse Education in Practice </a:t>
            </a:r>
            <a:r>
              <a:rPr lang="en-GB" sz="1400" dirty="0" smtClean="0"/>
              <a:t>12, 89-94.</a:t>
            </a:r>
          </a:p>
          <a:p>
            <a:r>
              <a:rPr lang="en-GB" sz="1400" dirty="0" smtClean="0"/>
              <a:t>Scott, D</a:t>
            </a:r>
            <a:r>
              <a:rPr lang="en-GB" sz="1400" dirty="0"/>
              <a:t>. </a:t>
            </a:r>
            <a:r>
              <a:rPr lang="en-GB" sz="1400" dirty="0" smtClean="0"/>
              <a:t>Evans, C</a:t>
            </a:r>
            <a:r>
              <a:rPr lang="en-GB" sz="1400" dirty="0"/>
              <a:t>.  Watson, D. Hughes</a:t>
            </a:r>
            <a:r>
              <a:rPr lang="en-GB" sz="1400" dirty="0" smtClean="0"/>
              <a:t>, G</a:t>
            </a:r>
            <a:r>
              <a:rPr lang="en-GB" sz="1400" dirty="0"/>
              <a:t>. Burke, PJ, Walter</a:t>
            </a:r>
            <a:r>
              <a:rPr lang="en-GB" sz="1400" dirty="0" smtClean="0"/>
              <a:t>, C</a:t>
            </a:r>
            <a:r>
              <a:rPr lang="en-GB" sz="1400" dirty="0"/>
              <a:t>. </a:t>
            </a:r>
            <a:r>
              <a:rPr lang="en-GB" sz="1400" dirty="0" err="1"/>
              <a:t>Stiasny</a:t>
            </a:r>
            <a:r>
              <a:rPr lang="en-GB" sz="1400" dirty="0"/>
              <a:t>, M.  Bentham, M. and </a:t>
            </a:r>
            <a:r>
              <a:rPr lang="en-GB" sz="1400" dirty="0" err="1"/>
              <a:t>Huttly,S</a:t>
            </a:r>
            <a:r>
              <a:rPr lang="en-GB" sz="1400" dirty="0"/>
              <a:t>.  (2011) </a:t>
            </a:r>
            <a:r>
              <a:rPr lang="en-GB" sz="1400" i="1" dirty="0"/>
              <a:t>Facilitating Transitions to Masters- Level Learning - Improving Formative Assessment and Feedback</a:t>
            </a:r>
            <a:r>
              <a:rPr lang="en-GB" sz="1400" dirty="0"/>
              <a:t> Processes NTFS Projects  Final Report HEA Available at </a:t>
            </a:r>
            <a:r>
              <a:rPr lang="en-GB" sz="1400" u="sng" dirty="0">
                <a:hlinkClick r:id="rId5"/>
              </a:rPr>
              <a:t>http://www.heacademy.ac.uk/assets/documents/ntfs/projects/Final_Report_v3_06-02-12.pdf</a:t>
            </a:r>
            <a:endParaRPr lang="en-GB" sz="1400" dirty="0"/>
          </a:p>
          <a:p>
            <a:r>
              <a:rPr lang="en-GB" sz="1400" dirty="0" smtClean="0"/>
              <a:t> </a:t>
            </a:r>
            <a:r>
              <a:rPr lang="en-GB" sz="1400" dirty="0"/>
              <a:t>Thomas,  E. (2012) What works? Facilitating an effective transition into higher education, Widening Participation and Lifelong Learning 14, (Special Issue, Winter 2012-13)  1466-6529</a:t>
            </a:r>
          </a:p>
          <a:p>
            <a:r>
              <a:rPr lang="en-GB" sz="1400" dirty="0" smtClean="0"/>
              <a:t>Thomas</a:t>
            </a:r>
            <a:r>
              <a:rPr lang="en-GB" sz="1400" dirty="0"/>
              <a:t>, C.  and </a:t>
            </a:r>
            <a:r>
              <a:rPr lang="en-GB" sz="1400" dirty="0" err="1"/>
              <a:t>Gadbois</a:t>
            </a:r>
            <a:r>
              <a:rPr lang="en-GB" sz="1400" dirty="0" smtClean="0"/>
              <a:t>, S</a:t>
            </a:r>
            <a:r>
              <a:rPr lang="en-GB" sz="1400" dirty="0"/>
              <a:t>.  (2007)Academic self-handicapping: The role of self-concept clarity and students’ learning strategies </a:t>
            </a:r>
            <a:r>
              <a:rPr lang="en-GB" sz="1400" i="1" dirty="0"/>
              <a:t>British Journal of Educational Psychology</a:t>
            </a:r>
            <a:r>
              <a:rPr lang="en-GB" sz="1400" dirty="0"/>
              <a:t>, 77, 101–119</a:t>
            </a:r>
          </a:p>
          <a:p>
            <a:r>
              <a:rPr lang="en-GB" sz="1400" dirty="0" smtClean="0"/>
              <a:t>Wade, S. Thompson Lynch, A. (2000) </a:t>
            </a:r>
            <a:r>
              <a:rPr lang="en-GB" sz="1400" dirty="0"/>
              <a:t>A Multi-level Entry and Exit Programme in </a:t>
            </a:r>
            <a:r>
              <a:rPr lang="en-GB" sz="1400" dirty="0" err="1" smtClean="0"/>
              <a:t>Gerantology</a:t>
            </a:r>
            <a:r>
              <a:rPr lang="en-GB" sz="1400" dirty="0" smtClean="0"/>
              <a:t> </a:t>
            </a:r>
            <a:r>
              <a:rPr lang="en-GB" sz="1400" dirty="0"/>
              <a:t>(Applied Gerontology): An Evaluation</a:t>
            </a:r>
            <a:r>
              <a:rPr lang="en-GB" sz="1400" dirty="0" smtClean="0"/>
              <a:t>. </a:t>
            </a:r>
            <a:r>
              <a:rPr lang="en-GB" sz="1400" i="1" dirty="0"/>
              <a:t>Education and Ageing</a:t>
            </a:r>
            <a:r>
              <a:rPr lang="en-GB" sz="1400" dirty="0"/>
              <a:t>, v15 n2 </a:t>
            </a:r>
            <a:r>
              <a:rPr lang="en-GB" sz="1400" dirty="0" smtClean="0"/>
              <a:t>p225-37.</a:t>
            </a:r>
            <a:endParaRPr lang="en-GB" sz="1400" dirty="0"/>
          </a:p>
        </p:txBody>
      </p:sp>
    </p:spTree>
    <p:extLst>
      <p:ext uri="{BB962C8B-B14F-4D97-AF65-F5344CB8AC3E}">
        <p14:creationId xmlns:p14="http://schemas.microsoft.com/office/powerpoint/2010/main" val="372659135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251520" y="332656"/>
            <a:ext cx="8245103" cy="947737"/>
          </a:xfrm>
        </p:spPr>
        <p:txBody>
          <a:bodyPr/>
          <a:lstStyle/>
          <a:p>
            <a:r>
              <a:rPr lang="en-GB" dirty="0" smtClean="0"/>
              <a:t>Literature &amp; Research</a:t>
            </a:r>
            <a:endParaRPr lang="en-GB" dirty="0"/>
          </a:p>
        </p:txBody>
      </p:sp>
      <p:sp>
        <p:nvSpPr>
          <p:cNvPr id="7" name="Content Placeholder 6"/>
          <p:cNvSpPr>
            <a:spLocks noGrp="1"/>
          </p:cNvSpPr>
          <p:nvPr>
            <p:ph idx="1"/>
          </p:nvPr>
        </p:nvSpPr>
        <p:spPr>
          <a:xfrm>
            <a:off x="323528" y="1196752"/>
            <a:ext cx="8640960" cy="5472608"/>
          </a:xfrm>
        </p:spPr>
        <p:txBody>
          <a:bodyPr/>
          <a:lstStyle/>
          <a:p>
            <a:r>
              <a:rPr lang="en-GB" sz="2000" dirty="0" smtClean="0"/>
              <a:t>Dual Level Learning – very little found. Wade and Thompson Lynch (2000).</a:t>
            </a:r>
          </a:p>
          <a:p>
            <a:r>
              <a:rPr lang="en-GB" sz="2000" dirty="0" smtClean="0"/>
              <a:t>Professional transition is challenging for  non cognate P/G students -  and this can help unite  cohorts as all novice </a:t>
            </a:r>
          </a:p>
          <a:p>
            <a:r>
              <a:rPr lang="en-GB" sz="2000" dirty="0" smtClean="0"/>
              <a:t>U/G  and P/G students  may similarly engage in academic self  handicapping ( so presumptions re ability can be wrong) (Thomas and </a:t>
            </a:r>
            <a:r>
              <a:rPr lang="en-GB" sz="2000" dirty="0" err="1" smtClean="0"/>
              <a:t>Gadbois</a:t>
            </a:r>
            <a:r>
              <a:rPr lang="en-GB" sz="2000" dirty="0" smtClean="0"/>
              <a:t> 2007)</a:t>
            </a:r>
          </a:p>
          <a:p>
            <a:r>
              <a:rPr lang="en-GB" sz="2000" dirty="0" smtClean="0"/>
              <a:t>Interpersonal and social activities support transition into HE (so consider for group cohesiveness) (Thomas 2012)</a:t>
            </a:r>
          </a:p>
          <a:p>
            <a:r>
              <a:rPr lang="en-GB" sz="2000" dirty="0" smtClean="0"/>
              <a:t>Community Based Medical Education  (Hays 2008)</a:t>
            </a:r>
          </a:p>
          <a:p>
            <a:r>
              <a:rPr lang="en-GB" sz="2000" dirty="0" smtClean="0"/>
              <a:t>Graduate Entry Nursing  (Neill 2012)</a:t>
            </a:r>
          </a:p>
          <a:p>
            <a:r>
              <a:rPr lang="en-GB" sz="2000" dirty="0" smtClean="0"/>
              <a:t>Graduateness – Employability, Intellectual, Philosophical</a:t>
            </a:r>
          </a:p>
          <a:p>
            <a:endParaRPr lang="en-GB" sz="2000" dirty="0"/>
          </a:p>
        </p:txBody>
      </p:sp>
    </p:spTree>
    <p:extLst>
      <p:ext uri="{BB962C8B-B14F-4D97-AF65-F5344CB8AC3E}">
        <p14:creationId xmlns:p14="http://schemas.microsoft.com/office/powerpoint/2010/main" val="340092165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404664"/>
            <a:ext cx="7827963" cy="947737"/>
          </a:xfrm>
        </p:spPr>
        <p:txBody>
          <a:bodyPr/>
          <a:lstStyle/>
          <a:p>
            <a:r>
              <a:rPr lang="en-GB" dirty="0" smtClean="0"/>
              <a:t>Staff Survey - Findings and responses</a:t>
            </a:r>
            <a:endParaRPr lang="en-GB" dirty="0"/>
          </a:p>
        </p:txBody>
      </p:sp>
      <p:sp>
        <p:nvSpPr>
          <p:cNvPr id="3" name="Content Placeholder 2"/>
          <p:cNvSpPr>
            <a:spLocks noGrp="1"/>
          </p:cNvSpPr>
          <p:nvPr>
            <p:ph idx="1"/>
          </p:nvPr>
        </p:nvSpPr>
        <p:spPr>
          <a:xfrm>
            <a:off x="683568" y="1484784"/>
            <a:ext cx="8105549" cy="5184576"/>
          </a:xfrm>
        </p:spPr>
        <p:txBody>
          <a:bodyPr/>
          <a:lstStyle/>
          <a:p>
            <a:pPr marL="0" indent="0">
              <a:buNone/>
            </a:pPr>
            <a:r>
              <a:rPr lang="en-GB" sz="2000" dirty="0" smtClean="0"/>
              <a:t>1.P/G students are a minority number and teaching may not be appropriately challenged  or extended   by teaching </a:t>
            </a:r>
          </a:p>
          <a:p>
            <a:pPr marL="0" indent="0">
              <a:buNone/>
            </a:pPr>
            <a:r>
              <a:rPr lang="en-GB" sz="2000" dirty="0"/>
              <a:t>2. Staff concerns re readiness to  support P/G </a:t>
            </a:r>
            <a:r>
              <a:rPr lang="en-GB" sz="2000" dirty="0" smtClean="0"/>
              <a:t>-  </a:t>
            </a:r>
            <a:r>
              <a:rPr lang="en-GB" sz="2000" dirty="0"/>
              <a:t>not within their  scope of experience </a:t>
            </a:r>
            <a:r>
              <a:rPr lang="en-GB" sz="2000" dirty="0" err="1"/>
              <a:t>e.g</a:t>
            </a:r>
            <a:r>
              <a:rPr lang="en-GB" sz="2000" dirty="0"/>
              <a:t>  being clearly able to convey expectations and  offer  consistent differentiated marking, supervising  dissertations </a:t>
            </a:r>
          </a:p>
          <a:p>
            <a:pPr marL="0" indent="0">
              <a:buNone/>
            </a:pPr>
            <a:r>
              <a:rPr lang="en-GB" sz="2000" dirty="0" smtClean="0"/>
              <a:t>3.Cross  </a:t>
            </a:r>
            <a:r>
              <a:rPr lang="en-GB" sz="2000" dirty="0"/>
              <a:t>course marking </a:t>
            </a:r>
            <a:r>
              <a:rPr lang="en-GB" sz="2000" dirty="0" smtClean="0"/>
              <a:t>consistency ?</a:t>
            </a:r>
          </a:p>
          <a:p>
            <a:pPr marL="0" indent="0">
              <a:buNone/>
            </a:pPr>
            <a:r>
              <a:rPr lang="en-GB" sz="2000" dirty="0" smtClean="0"/>
              <a:t>4. </a:t>
            </a:r>
            <a:r>
              <a:rPr lang="en-GB" sz="2000" dirty="0"/>
              <a:t>Meeting student expectations  </a:t>
            </a:r>
            <a:r>
              <a:rPr lang="en-GB" sz="2000" dirty="0" smtClean="0"/>
              <a:t>- </a:t>
            </a:r>
            <a:r>
              <a:rPr lang="en-GB" sz="2000" dirty="0"/>
              <a:t>would we be able to </a:t>
            </a:r>
            <a:r>
              <a:rPr lang="en-GB" sz="2000" dirty="0" smtClean="0"/>
              <a:t>?</a:t>
            </a:r>
          </a:p>
          <a:p>
            <a:pPr marL="0" indent="0">
              <a:buNone/>
            </a:pPr>
            <a:r>
              <a:rPr lang="en-GB" sz="2000" dirty="0" smtClean="0"/>
              <a:t>5.Classroom </a:t>
            </a:r>
            <a:r>
              <a:rPr lang="en-GB" sz="2000" dirty="0"/>
              <a:t>dynamics – will duality affect  cohort cohesiveness</a:t>
            </a:r>
            <a:r>
              <a:rPr lang="en-GB" sz="2000" dirty="0" smtClean="0"/>
              <a:t>?</a:t>
            </a:r>
          </a:p>
          <a:p>
            <a:pPr marL="0" indent="0">
              <a:buNone/>
            </a:pPr>
            <a:r>
              <a:rPr lang="en-GB" sz="2000" dirty="0"/>
              <a:t>6. Practice learning- will mentors  feel  threatened  supporting and assessing  students  at a higher academic </a:t>
            </a:r>
            <a:r>
              <a:rPr lang="en-GB" sz="2000" dirty="0" smtClean="0"/>
              <a:t>threshold?</a:t>
            </a:r>
          </a:p>
          <a:p>
            <a:pPr marL="0" indent="0">
              <a:buNone/>
            </a:pPr>
            <a:endParaRPr lang="en-GB" sz="1800" dirty="0"/>
          </a:p>
          <a:p>
            <a:pPr marL="0" indent="0">
              <a:buNone/>
            </a:pPr>
            <a:endParaRPr lang="en-GB" dirty="0"/>
          </a:p>
          <a:p>
            <a:pPr marL="0" indent="0">
              <a:buNone/>
            </a:pPr>
            <a:endParaRPr lang="en-GB" dirty="0"/>
          </a:p>
          <a:p>
            <a:endParaRPr lang="en-GB" dirty="0"/>
          </a:p>
        </p:txBody>
      </p:sp>
    </p:spTree>
    <p:extLst>
      <p:ext uri="{BB962C8B-B14F-4D97-AF65-F5344CB8AC3E}">
        <p14:creationId xmlns:p14="http://schemas.microsoft.com/office/powerpoint/2010/main" val="92747254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3568" y="620688"/>
            <a:ext cx="8043987" cy="947737"/>
          </a:xfrm>
        </p:spPr>
        <p:txBody>
          <a:bodyPr/>
          <a:lstStyle/>
          <a:p>
            <a:r>
              <a:rPr lang="en-GB" dirty="0" smtClean="0"/>
              <a:t>First Cohorts evaluation</a:t>
            </a:r>
            <a:endParaRPr lang="en-GB" dirty="0"/>
          </a:p>
        </p:txBody>
      </p:sp>
      <p:sp>
        <p:nvSpPr>
          <p:cNvPr id="3" name="Content Placeholder 2"/>
          <p:cNvSpPr>
            <a:spLocks noGrp="1"/>
          </p:cNvSpPr>
          <p:nvPr>
            <p:ph idx="1"/>
          </p:nvPr>
        </p:nvSpPr>
        <p:spPr>
          <a:xfrm>
            <a:off x="611560" y="1628800"/>
            <a:ext cx="8105549" cy="4752528"/>
          </a:xfrm>
        </p:spPr>
        <p:txBody>
          <a:bodyPr/>
          <a:lstStyle/>
          <a:p>
            <a:r>
              <a:rPr lang="en-GB" dirty="0" smtClean="0"/>
              <a:t>Summer 2015 – cohorts completing across all disciplines </a:t>
            </a:r>
          </a:p>
          <a:p>
            <a:r>
              <a:rPr lang="en-GB" dirty="0" smtClean="0"/>
              <a:t>Ethics  gained  to incorporate specific  questions into  routine  course evaluation (U/G and P/G) </a:t>
            </a:r>
          </a:p>
          <a:p>
            <a:r>
              <a:rPr lang="en-GB" dirty="0"/>
              <a:t>All relevant PLs asked to support </a:t>
            </a:r>
            <a:endParaRPr lang="en-GB" dirty="0" smtClean="0"/>
          </a:p>
          <a:p>
            <a:r>
              <a:rPr lang="en-GB" dirty="0" smtClean="0"/>
              <a:t>Total Sample:</a:t>
            </a:r>
          </a:p>
          <a:p>
            <a:r>
              <a:rPr lang="en-GB" dirty="0" smtClean="0"/>
              <a:t>81 U/G  (Nursing and Midwifery)</a:t>
            </a:r>
          </a:p>
          <a:p>
            <a:r>
              <a:rPr lang="en-GB" dirty="0" smtClean="0"/>
              <a:t>18 P/G (Nursing and Midwifery)</a:t>
            </a:r>
            <a:endParaRPr lang="en-GB" dirty="0"/>
          </a:p>
          <a:p>
            <a:endParaRPr lang="en-GB" dirty="0"/>
          </a:p>
        </p:txBody>
      </p:sp>
    </p:spTree>
    <p:extLst>
      <p:ext uri="{BB962C8B-B14F-4D97-AF65-F5344CB8AC3E}">
        <p14:creationId xmlns:p14="http://schemas.microsoft.com/office/powerpoint/2010/main" val="236509126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sz="2000" dirty="0" smtClean="0"/>
              <a:t>Q1: At the start of your course did you </a:t>
            </a:r>
            <a:br>
              <a:rPr lang="en-GB" sz="2000" dirty="0" smtClean="0"/>
            </a:br>
            <a:r>
              <a:rPr lang="en-GB" sz="2000" dirty="0" smtClean="0"/>
              <a:t>expect to be learning together in shared level groups? </a:t>
            </a:r>
            <a:endParaRPr lang="en-GB" sz="2000"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391636009"/>
              </p:ext>
            </p:extLst>
          </p:nvPr>
        </p:nvGraphicFramePr>
        <p:xfrm>
          <a:off x="457200" y="1600200"/>
          <a:ext cx="8229600" cy="1381760"/>
        </p:xfrm>
        <a:graphic>
          <a:graphicData uri="http://schemas.openxmlformats.org/drawingml/2006/table">
            <a:tbl>
              <a:tblPr firstRow="1" bandRow="1">
                <a:tableStyleId>{5C22544A-7EE6-4342-B048-85BDC9FD1C3A}</a:tableStyleId>
              </a:tblPr>
              <a:tblGrid>
                <a:gridCol w="1645920"/>
                <a:gridCol w="1645920"/>
                <a:gridCol w="1645920"/>
                <a:gridCol w="1645920"/>
                <a:gridCol w="1645920"/>
              </a:tblGrid>
              <a:tr h="370840">
                <a:tc>
                  <a:txBody>
                    <a:bodyPr/>
                    <a:lstStyle/>
                    <a:p>
                      <a:endParaRPr lang="en-GB" dirty="0"/>
                    </a:p>
                  </a:txBody>
                  <a:tcPr/>
                </a:tc>
                <a:tc>
                  <a:txBody>
                    <a:bodyPr/>
                    <a:lstStyle/>
                    <a:p>
                      <a:r>
                        <a:rPr lang="en-GB" dirty="0" smtClean="0"/>
                        <a:t>Category</a:t>
                      </a:r>
                      <a:endParaRPr lang="en-GB" dirty="0"/>
                    </a:p>
                  </a:txBody>
                  <a:tcPr/>
                </a:tc>
                <a:tc>
                  <a:txBody>
                    <a:bodyPr/>
                    <a:lstStyle/>
                    <a:p>
                      <a:r>
                        <a:rPr lang="en-GB" dirty="0" smtClean="0"/>
                        <a:t>Knew </a:t>
                      </a:r>
                      <a:endParaRPr lang="en-GB" dirty="0"/>
                    </a:p>
                  </a:txBody>
                  <a:tcPr/>
                </a:tc>
                <a:tc>
                  <a:txBody>
                    <a:bodyPr/>
                    <a:lstStyle/>
                    <a:p>
                      <a:r>
                        <a:rPr lang="en-GB" dirty="0" smtClean="0"/>
                        <a:t>Didn’t Know </a:t>
                      </a:r>
                      <a:endParaRPr lang="en-GB" dirty="0"/>
                    </a:p>
                  </a:txBody>
                  <a:tcPr/>
                </a:tc>
                <a:tc>
                  <a:txBody>
                    <a:bodyPr/>
                    <a:lstStyle/>
                    <a:p>
                      <a:r>
                        <a:rPr lang="en-GB" dirty="0" smtClean="0"/>
                        <a:t>Relevance / Impact</a:t>
                      </a:r>
                      <a:endParaRPr lang="en-GB" dirty="0"/>
                    </a:p>
                  </a:txBody>
                  <a:tcPr/>
                </a:tc>
              </a:tr>
              <a:tr h="370840">
                <a:tc>
                  <a:txBody>
                    <a:bodyPr/>
                    <a:lstStyle/>
                    <a:p>
                      <a:r>
                        <a:rPr lang="en-GB" dirty="0" smtClean="0"/>
                        <a:t>UG (n=81)</a:t>
                      </a:r>
                      <a:endParaRPr lang="en-GB" dirty="0"/>
                    </a:p>
                  </a:txBody>
                  <a:tcPr/>
                </a:tc>
                <a:tc>
                  <a:txBody>
                    <a:bodyPr/>
                    <a:lstStyle/>
                    <a:p>
                      <a:r>
                        <a:rPr lang="en-GB" dirty="0" smtClean="0"/>
                        <a:t>Number </a:t>
                      </a:r>
                      <a:endParaRPr lang="en-GB" dirty="0"/>
                    </a:p>
                  </a:txBody>
                  <a:tcPr/>
                </a:tc>
                <a:tc>
                  <a:txBody>
                    <a:bodyPr/>
                    <a:lstStyle/>
                    <a:p>
                      <a:r>
                        <a:rPr lang="en-GB" dirty="0" smtClean="0"/>
                        <a:t>36</a:t>
                      </a:r>
                      <a:endParaRPr lang="en-GB" dirty="0"/>
                    </a:p>
                  </a:txBody>
                  <a:tcPr/>
                </a:tc>
                <a:tc>
                  <a:txBody>
                    <a:bodyPr/>
                    <a:lstStyle/>
                    <a:p>
                      <a:r>
                        <a:rPr lang="en-GB" dirty="0" smtClean="0"/>
                        <a:t>36</a:t>
                      </a:r>
                      <a:endParaRPr lang="en-GB" dirty="0"/>
                    </a:p>
                  </a:txBody>
                  <a:tcPr/>
                </a:tc>
                <a:tc>
                  <a:txBody>
                    <a:bodyPr/>
                    <a:lstStyle/>
                    <a:p>
                      <a:r>
                        <a:rPr lang="en-GB" dirty="0" smtClean="0"/>
                        <a:t>9</a:t>
                      </a:r>
                      <a:endParaRPr lang="en-GB" dirty="0"/>
                    </a:p>
                  </a:txBody>
                  <a:tcPr/>
                </a:tc>
              </a:tr>
              <a:tr h="370840">
                <a:tc>
                  <a:txBody>
                    <a:bodyPr/>
                    <a:lstStyle/>
                    <a:p>
                      <a:r>
                        <a:rPr lang="en-GB" dirty="0" smtClean="0"/>
                        <a:t>PG (n=18)</a:t>
                      </a:r>
                      <a:endParaRPr lang="en-GB" dirty="0"/>
                    </a:p>
                  </a:txBody>
                  <a:tcPr/>
                </a:tc>
                <a:tc>
                  <a:txBody>
                    <a:bodyPr/>
                    <a:lstStyle/>
                    <a:p>
                      <a:r>
                        <a:rPr lang="en-GB" dirty="0" smtClean="0"/>
                        <a:t>Number </a:t>
                      </a:r>
                      <a:endParaRPr lang="en-GB" dirty="0"/>
                    </a:p>
                  </a:txBody>
                  <a:tcPr/>
                </a:tc>
                <a:tc>
                  <a:txBody>
                    <a:bodyPr/>
                    <a:lstStyle/>
                    <a:p>
                      <a:r>
                        <a:rPr lang="en-GB" dirty="0" smtClean="0"/>
                        <a:t>11</a:t>
                      </a:r>
                      <a:endParaRPr lang="en-GB" dirty="0"/>
                    </a:p>
                  </a:txBody>
                  <a:tcPr/>
                </a:tc>
                <a:tc>
                  <a:txBody>
                    <a:bodyPr/>
                    <a:lstStyle/>
                    <a:p>
                      <a:r>
                        <a:rPr lang="en-GB" dirty="0" smtClean="0"/>
                        <a:t>5</a:t>
                      </a:r>
                      <a:endParaRPr lang="en-GB" dirty="0"/>
                    </a:p>
                  </a:txBody>
                  <a:tcPr/>
                </a:tc>
                <a:tc>
                  <a:txBody>
                    <a:bodyPr/>
                    <a:lstStyle/>
                    <a:p>
                      <a:r>
                        <a:rPr lang="en-GB" dirty="0" smtClean="0"/>
                        <a:t>0</a:t>
                      </a:r>
                      <a:endParaRPr lang="en-GB" dirty="0"/>
                    </a:p>
                  </a:txBody>
                  <a:tcPr/>
                </a:tc>
              </a:tr>
            </a:tbl>
          </a:graphicData>
        </a:graphic>
      </p:graphicFrame>
      <p:sp>
        <p:nvSpPr>
          <p:cNvPr id="5" name="TextBox 4"/>
          <p:cNvSpPr txBox="1"/>
          <p:nvPr/>
        </p:nvSpPr>
        <p:spPr>
          <a:xfrm>
            <a:off x="251520" y="3501008"/>
            <a:ext cx="8640960" cy="2308324"/>
          </a:xfrm>
          <a:prstGeom prst="rect">
            <a:avLst/>
          </a:prstGeom>
          <a:noFill/>
        </p:spPr>
        <p:txBody>
          <a:bodyPr wrap="square" rtlCol="0">
            <a:spAutoFit/>
          </a:bodyPr>
          <a:lstStyle/>
          <a:p>
            <a:pPr marL="342900" indent="-342900">
              <a:buFont typeface="Arial" pitchFamily="34" charset="0"/>
              <a:buChar char="•"/>
            </a:pPr>
            <a:r>
              <a:rPr lang="en-GB" dirty="0" smtClean="0">
                <a:solidFill>
                  <a:schemeClr val="bg1"/>
                </a:solidFill>
              </a:rPr>
              <a:t>Some UG students remember being told at interview / induction</a:t>
            </a:r>
          </a:p>
          <a:p>
            <a:pPr marL="342900" indent="-342900">
              <a:buFont typeface="Arial" pitchFamily="34" charset="0"/>
              <a:buChar char="•"/>
            </a:pPr>
            <a:r>
              <a:rPr lang="en-GB" dirty="0" smtClean="0">
                <a:solidFill>
                  <a:schemeClr val="bg1"/>
                </a:solidFill>
              </a:rPr>
              <a:t>Not a sense of it being problematic</a:t>
            </a:r>
          </a:p>
          <a:p>
            <a:pPr marL="342900" indent="-342900">
              <a:buFont typeface="Arial" pitchFamily="34" charset="0"/>
              <a:buChar char="•"/>
            </a:pPr>
            <a:r>
              <a:rPr lang="en-GB" dirty="0" smtClean="0">
                <a:solidFill>
                  <a:schemeClr val="bg1"/>
                </a:solidFill>
              </a:rPr>
              <a:t>PG students more aware, but responses indicated they had not grasped the extent of the co-teaching &amp; expected more separation then they in fact had. </a:t>
            </a:r>
            <a:endParaRPr lang="en-GB" dirty="0">
              <a:solidFill>
                <a:schemeClr val="bg1"/>
              </a:solidFill>
            </a:endParaRPr>
          </a:p>
        </p:txBody>
      </p:sp>
    </p:spTree>
    <p:extLst>
      <p:ext uri="{BB962C8B-B14F-4D97-AF65-F5344CB8AC3E}">
        <p14:creationId xmlns:p14="http://schemas.microsoft.com/office/powerpoint/2010/main" val="54965644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2000" dirty="0" smtClean="0"/>
              <a:t>Q2: DID YOU FEEL ADVANTAGED OR DISADVANTAGED</a:t>
            </a:r>
            <a:br>
              <a:rPr lang="en-GB" sz="2000" dirty="0" smtClean="0"/>
            </a:br>
            <a:r>
              <a:rPr lang="en-GB" sz="2000" dirty="0" smtClean="0"/>
              <a:t> BEING IN SHARED LEVEL GROUPS? IF SO HOW?</a:t>
            </a:r>
            <a:endParaRPr lang="en-GB" sz="2000"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684747615"/>
              </p:ext>
            </p:extLst>
          </p:nvPr>
        </p:nvGraphicFramePr>
        <p:xfrm>
          <a:off x="457200" y="1600200"/>
          <a:ext cx="8229600" cy="1112520"/>
        </p:xfrm>
        <a:graphic>
          <a:graphicData uri="http://schemas.openxmlformats.org/drawingml/2006/table">
            <a:tbl>
              <a:tblPr firstRow="1" bandRow="1">
                <a:tableStyleId>{5C22544A-7EE6-4342-B048-85BDC9FD1C3A}</a:tableStyleId>
              </a:tblPr>
              <a:tblGrid>
                <a:gridCol w="1522512"/>
                <a:gridCol w="1440160"/>
                <a:gridCol w="1800200"/>
                <a:gridCol w="1820808"/>
                <a:gridCol w="1645920"/>
              </a:tblGrid>
              <a:tr h="370840">
                <a:tc>
                  <a:txBody>
                    <a:bodyPr/>
                    <a:lstStyle/>
                    <a:p>
                      <a:endParaRPr lang="en-GB" dirty="0"/>
                    </a:p>
                  </a:txBody>
                  <a:tcPr/>
                </a:tc>
                <a:tc>
                  <a:txBody>
                    <a:bodyPr/>
                    <a:lstStyle/>
                    <a:p>
                      <a:r>
                        <a:rPr lang="en-GB" dirty="0" smtClean="0"/>
                        <a:t>Category</a:t>
                      </a:r>
                      <a:endParaRPr lang="en-GB" dirty="0"/>
                    </a:p>
                  </a:txBody>
                  <a:tcPr/>
                </a:tc>
                <a:tc>
                  <a:txBody>
                    <a:bodyPr/>
                    <a:lstStyle/>
                    <a:p>
                      <a:r>
                        <a:rPr lang="en-GB" dirty="0" smtClean="0"/>
                        <a:t>Advantaged </a:t>
                      </a:r>
                      <a:endParaRPr lang="en-GB" dirty="0"/>
                    </a:p>
                  </a:txBody>
                  <a:tcPr/>
                </a:tc>
                <a:tc>
                  <a:txBody>
                    <a:bodyPr/>
                    <a:lstStyle/>
                    <a:p>
                      <a:r>
                        <a:rPr lang="en-GB" dirty="0" smtClean="0"/>
                        <a:t>Disadvantaged </a:t>
                      </a:r>
                      <a:endParaRPr lang="en-GB" dirty="0"/>
                    </a:p>
                  </a:txBody>
                  <a:tcPr/>
                </a:tc>
                <a:tc>
                  <a:txBody>
                    <a:bodyPr/>
                    <a:lstStyle/>
                    <a:p>
                      <a:r>
                        <a:rPr lang="en-GB" dirty="0" smtClean="0"/>
                        <a:t>Ambivalent</a:t>
                      </a:r>
                      <a:endParaRPr lang="en-GB" dirty="0"/>
                    </a:p>
                  </a:txBody>
                  <a:tcPr/>
                </a:tc>
              </a:tr>
              <a:tr h="370840">
                <a:tc>
                  <a:txBody>
                    <a:bodyPr/>
                    <a:lstStyle/>
                    <a:p>
                      <a:r>
                        <a:rPr lang="en-GB" dirty="0" smtClean="0"/>
                        <a:t>UG (n=81)</a:t>
                      </a:r>
                      <a:endParaRPr lang="en-GB" dirty="0"/>
                    </a:p>
                  </a:txBody>
                  <a:tcPr/>
                </a:tc>
                <a:tc>
                  <a:txBody>
                    <a:bodyPr/>
                    <a:lstStyle/>
                    <a:p>
                      <a:r>
                        <a:rPr lang="en-GB" dirty="0" smtClean="0"/>
                        <a:t>Number </a:t>
                      </a:r>
                      <a:endParaRPr lang="en-GB" dirty="0"/>
                    </a:p>
                  </a:txBody>
                  <a:tcPr/>
                </a:tc>
                <a:tc>
                  <a:txBody>
                    <a:bodyPr/>
                    <a:lstStyle/>
                    <a:p>
                      <a:r>
                        <a:rPr lang="en-GB" dirty="0" smtClean="0"/>
                        <a:t>25</a:t>
                      </a:r>
                      <a:endParaRPr lang="en-GB" dirty="0"/>
                    </a:p>
                  </a:txBody>
                  <a:tcPr/>
                </a:tc>
                <a:tc>
                  <a:txBody>
                    <a:bodyPr/>
                    <a:lstStyle/>
                    <a:p>
                      <a:r>
                        <a:rPr lang="en-GB" dirty="0" smtClean="0"/>
                        <a:t>7</a:t>
                      </a:r>
                      <a:endParaRPr lang="en-GB" dirty="0"/>
                    </a:p>
                  </a:txBody>
                  <a:tcPr/>
                </a:tc>
                <a:tc>
                  <a:txBody>
                    <a:bodyPr/>
                    <a:lstStyle/>
                    <a:p>
                      <a:r>
                        <a:rPr lang="en-GB" dirty="0" smtClean="0"/>
                        <a:t>48</a:t>
                      </a:r>
                      <a:endParaRPr lang="en-GB" dirty="0"/>
                    </a:p>
                  </a:txBody>
                  <a:tcPr/>
                </a:tc>
              </a:tr>
              <a:tr h="370840">
                <a:tc>
                  <a:txBody>
                    <a:bodyPr/>
                    <a:lstStyle/>
                    <a:p>
                      <a:r>
                        <a:rPr lang="en-GB" dirty="0" smtClean="0"/>
                        <a:t>PG (n=18)</a:t>
                      </a:r>
                      <a:endParaRPr lang="en-GB" dirty="0"/>
                    </a:p>
                  </a:txBody>
                  <a:tcPr/>
                </a:tc>
                <a:tc>
                  <a:txBody>
                    <a:bodyPr/>
                    <a:lstStyle/>
                    <a:p>
                      <a:r>
                        <a:rPr lang="en-GB" dirty="0" smtClean="0"/>
                        <a:t>Number </a:t>
                      </a:r>
                      <a:endParaRPr lang="en-GB" dirty="0"/>
                    </a:p>
                  </a:txBody>
                  <a:tcPr/>
                </a:tc>
                <a:tc>
                  <a:txBody>
                    <a:bodyPr/>
                    <a:lstStyle/>
                    <a:p>
                      <a:r>
                        <a:rPr lang="en-GB" dirty="0" smtClean="0"/>
                        <a:t>3</a:t>
                      </a:r>
                      <a:endParaRPr lang="en-GB" dirty="0"/>
                    </a:p>
                  </a:txBody>
                  <a:tcPr/>
                </a:tc>
                <a:tc>
                  <a:txBody>
                    <a:bodyPr/>
                    <a:lstStyle/>
                    <a:p>
                      <a:r>
                        <a:rPr lang="en-GB" dirty="0" smtClean="0"/>
                        <a:t>13</a:t>
                      </a:r>
                      <a:endParaRPr lang="en-GB" dirty="0"/>
                    </a:p>
                  </a:txBody>
                  <a:tcPr/>
                </a:tc>
                <a:tc>
                  <a:txBody>
                    <a:bodyPr/>
                    <a:lstStyle/>
                    <a:p>
                      <a:r>
                        <a:rPr lang="en-GB" dirty="0" smtClean="0"/>
                        <a:t>4</a:t>
                      </a:r>
                      <a:endParaRPr lang="en-GB" dirty="0"/>
                    </a:p>
                  </a:txBody>
                  <a:tcPr/>
                </a:tc>
              </a:tr>
            </a:tbl>
          </a:graphicData>
        </a:graphic>
      </p:graphicFrame>
      <p:sp>
        <p:nvSpPr>
          <p:cNvPr id="3" name="TextBox 2"/>
          <p:cNvSpPr txBox="1"/>
          <p:nvPr/>
        </p:nvSpPr>
        <p:spPr>
          <a:xfrm>
            <a:off x="539552" y="3212975"/>
            <a:ext cx="8280920" cy="3046988"/>
          </a:xfrm>
          <a:prstGeom prst="rect">
            <a:avLst/>
          </a:prstGeom>
          <a:noFill/>
        </p:spPr>
        <p:txBody>
          <a:bodyPr wrap="square" rtlCol="0">
            <a:spAutoFit/>
          </a:bodyPr>
          <a:lstStyle/>
          <a:p>
            <a:r>
              <a:rPr lang="en-GB" dirty="0" smtClean="0">
                <a:solidFill>
                  <a:schemeClr val="bg1"/>
                </a:solidFill>
              </a:rPr>
              <a:t>UG students (31%) felt more advantaged than the PG students (17%).  </a:t>
            </a:r>
          </a:p>
          <a:p>
            <a:r>
              <a:rPr lang="en-GB" dirty="0" smtClean="0">
                <a:solidFill>
                  <a:schemeClr val="bg1"/>
                </a:solidFill>
              </a:rPr>
              <a:t>UG students felt the PG students brought skills, knowledge, life experience, academic skills mastery which enhanced their (UG) learning.</a:t>
            </a:r>
          </a:p>
          <a:p>
            <a:r>
              <a:rPr lang="en-GB" dirty="0" smtClean="0">
                <a:solidFill>
                  <a:schemeClr val="bg1"/>
                </a:solidFill>
              </a:rPr>
              <a:t>Those UG students who felt disadvantaged said they perceived the PG students to be more competent and felt that they did not match their abilities. </a:t>
            </a:r>
            <a:endParaRPr lang="en-GB" dirty="0">
              <a:solidFill>
                <a:schemeClr val="bg1"/>
              </a:solidFill>
            </a:endParaRPr>
          </a:p>
        </p:txBody>
      </p:sp>
    </p:spTree>
    <p:extLst>
      <p:ext uri="{BB962C8B-B14F-4D97-AF65-F5344CB8AC3E}">
        <p14:creationId xmlns:p14="http://schemas.microsoft.com/office/powerpoint/2010/main" val="350305193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2000" dirty="0" smtClean="0"/>
              <a:t>Q2: DID YOU FEEL ADVANTAGED OR DISADVANTAGED</a:t>
            </a:r>
            <a:br>
              <a:rPr lang="en-GB" sz="2000" dirty="0" smtClean="0"/>
            </a:br>
            <a:r>
              <a:rPr lang="en-GB" sz="2000" dirty="0" smtClean="0"/>
              <a:t> BEING IN SHARED LEVEL GROUPS? IF SO HOW?</a:t>
            </a:r>
            <a:endParaRPr lang="en-GB" sz="2000"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392832787"/>
              </p:ext>
            </p:extLst>
          </p:nvPr>
        </p:nvGraphicFramePr>
        <p:xfrm>
          <a:off x="457200" y="1600200"/>
          <a:ext cx="8229600" cy="1112520"/>
        </p:xfrm>
        <a:graphic>
          <a:graphicData uri="http://schemas.openxmlformats.org/drawingml/2006/table">
            <a:tbl>
              <a:tblPr firstRow="1" bandRow="1">
                <a:tableStyleId>{5C22544A-7EE6-4342-B048-85BDC9FD1C3A}</a:tableStyleId>
              </a:tblPr>
              <a:tblGrid>
                <a:gridCol w="1522512"/>
                <a:gridCol w="1440160"/>
                <a:gridCol w="1800200"/>
                <a:gridCol w="1820808"/>
                <a:gridCol w="1645920"/>
              </a:tblGrid>
              <a:tr h="370840">
                <a:tc>
                  <a:txBody>
                    <a:bodyPr/>
                    <a:lstStyle/>
                    <a:p>
                      <a:endParaRPr lang="en-GB" dirty="0"/>
                    </a:p>
                  </a:txBody>
                  <a:tcPr/>
                </a:tc>
                <a:tc>
                  <a:txBody>
                    <a:bodyPr/>
                    <a:lstStyle/>
                    <a:p>
                      <a:r>
                        <a:rPr lang="en-GB" dirty="0" smtClean="0"/>
                        <a:t>Category</a:t>
                      </a:r>
                      <a:endParaRPr lang="en-GB" dirty="0"/>
                    </a:p>
                  </a:txBody>
                  <a:tcPr/>
                </a:tc>
                <a:tc>
                  <a:txBody>
                    <a:bodyPr/>
                    <a:lstStyle/>
                    <a:p>
                      <a:r>
                        <a:rPr lang="en-GB" dirty="0" smtClean="0"/>
                        <a:t>Advantaged </a:t>
                      </a:r>
                      <a:endParaRPr lang="en-GB" dirty="0"/>
                    </a:p>
                  </a:txBody>
                  <a:tcPr/>
                </a:tc>
                <a:tc>
                  <a:txBody>
                    <a:bodyPr/>
                    <a:lstStyle/>
                    <a:p>
                      <a:r>
                        <a:rPr lang="en-GB" dirty="0" smtClean="0"/>
                        <a:t>Disadvantaged </a:t>
                      </a:r>
                      <a:endParaRPr lang="en-GB" dirty="0"/>
                    </a:p>
                  </a:txBody>
                  <a:tcPr/>
                </a:tc>
                <a:tc>
                  <a:txBody>
                    <a:bodyPr/>
                    <a:lstStyle/>
                    <a:p>
                      <a:r>
                        <a:rPr lang="en-GB" dirty="0" smtClean="0"/>
                        <a:t>Ambivalent</a:t>
                      </a:r>
                      <a:endParaRPr lang="en-GB" dirty="0"/>
                    </a:p>
                  </a:txBody>
                  <a:tcPr/>
                </a:tc>
              </a:tr>
              <a:tr h="370840">
                <a:tc>
                  <a:txBody>
                    <a:bodyPr/>
                    <a:lstStyle/>
                    <a:p>
                      <a:r>
                        <a:rPr lang="en-GB" dirty="0" smtClean="0"/>
                        <a:t>UG (n=81)</a:t>
                      </a:r>
                      <a:endParaRPr lang="en-GB" dirty="0"/>
                    </a:p>
                  </a:txBody>
                  <a:tcPr/>
                </a:tc>
                <a:tc>
                  <a:txBody>
                    <a:bodyPr/>
                    <a:lstStyle/>
                    <a:p>
                      <a:r>
                        <a:rPr lang="en-GB" dirty="0" smtClean="0"/>
                        <a:t>Number </a:t>
                      </a:r>
                      <a:endParaRPr lang="en-GB" dirty="0"/>
                    </a:p>
                  </a:txBody>
                  <a:tcPr/>
                </a:tc>
                <a:tc>
                  <a:txBody>
                    <a:bodyPr/>
                    <a:lstStyle/>
                    <a:p>
                      <a:r>
                        <a:rPr lang="en-GB" dirty="0" smtClean="0"/>
                        <a:t>25</a:t>
                      </a:r>
                      <a:endParaRPr lang="en-GB" dirty="0"/>
                    </a:p>
                  </a:txBody>
                  <a:tcPr/>
                </a:tc>
                <a:tc>
                  <a:txBody>
                    <a:bodyPr/>
                    <a:lstStyle/>
                    <a:p>
                      <a:r>
                        <a:rPr lang="en-GB" dirty="0" smtClean="0"/>
                        <a:t>7</a:t>
                      </a:r>
                      <a:endParaRPr lang="en-GB" dirty="0"/>
                    </a:p>
                  </a:txBody>
                  <a:tcPr/>
                </a:tc>
                <a:tc>
                  <a:txBody>
                    <a:bodyPr/>
                    <a:lstStyle/>
                    <a:p>
                      <a:r>
                        <a:rPr lang="en-GB" dirty="0" smtClean="0"/>
                        <a:t>48</a:t>
                      </a:r>
                      <a:endParaRPr lang="en-GB" dirty="0"/>
                    </a:p>
                  </a:txBody>
                  <a:tcPr/>
                </a:tc>
              </a:tr>
              <a:tr h="370840">
                <a:tc>
                  <a:txBody>
                    <a:bodyPr/>
                    <a:lstStyle/>
                    <a:p>
                      <a:r>
                        <a:rPr lang="en-GB" dirty="0" smtClean="0"/>
                        <a:t>PG (n=18)</a:t>
                      </a:r>
                      <a:endParaRPr lang="en-GB" dirty="0"/>
                    </a:p>
                  </a:txBody>
                  <a:tcPr/>
                </a:tc>
                <a:tc>
                  <a:txBody>
                    <a:bodyPr/>
                    <a:lstStyle/>
                    <a:p>
                      <a:r>
                        <a:rPr lang="en-GB" dirty="0" smtClean="0"/>
                        <a:t>Number </a:t>
                      </a:r>
                      <a:endParaRPr lang="en-GB" dirty="0"/>
                    </a:p>
                  </a:txBody>
                  <a:tcPr/>
                </a:tc>
                <a:tc>
                  <a:txBody>
                    <a:bodyPr/>
                    <a:lstStyle/>
                    <a:p>
                      <a:r>
                        <a:rPr lang="en-GB" dirty="0" smtClean="0"/>
                        <a:t>3</a:t>
                      </a:r>
                      <a:endParaRPr lang="en-GB" dirty="0"/>
                    </a:p>
                  </a:txBody>
                  <a:tcPr/>
                </a:tc>
                <a:tc>
                  <a:txBody>
                    <a:bodyPr/>
                    <a:lstStyle/>
                    <a:p>
                      <a:r>
                        <a:rPr lang="en-GB" dirty="0" smtClean="0"/>
                        <a:t>13</a:t>
                      </a:r>
                      <a:endParaRPr lang="en-GB" dirty="0"/>
                    </a:p>
                  </a:txBody>
                  <a:tcPr/>
                </a:tc>
                <a:tc>
                  <a:txBody>
                    <a:bodyPr/>
                    <a:lstStyle/>
                    <a:p>
                      <a:r>
                        <a:rPr lang="en-GB" dirty="0" smtClean="0"/>
                        <a:t>4</a:t>
                      </a:r>
                      <a:endParaRPr lang="en-GB" dirty="0"/>
                    </a:p>
                  </a:txBody>
                  <a:tcPr/>
                </a:tc>
              </a:tr>
            </a:tbl>
          </a:graphicData>
        </a:graphic>
      </p:graphicFrame>
      <p:sp>
        <p:nvSpPr>
          <p:cNvPr id="3" name="TextBox 2"/>
          <p:cNvSpPr txBox="1"/>
          <p:nvPr/>
        </p:nvSpPr>
        <p:spPr>
          <a:xfrm>
            <a:off x="539552" y="2924944"/>
            <a:ext cx="8280920" cy="3785652"/>
          </a:xfrm>
          <a:prstGeom prst="rect">
            <a:avLst/>
          </a:prstGeom>
          <a:noFill/>
        </p:spPr>
        <p:txBody>
          <a:bodyPr wrap="square" rtlCol="0">
            <a:spAutoFit/>
          </a:bodyPr>
          <a:lstStyle/>
          <a:p>
            <a:pPr marL="342900" indent="-342900">
              <a:buFont typeface="Arial" pitchFamily="34" charset="0"/>
              <a:buChar char="•"/>
            </a:pPr>
            <a:r>
              <a:rPr lang="en-GB" dirty="0" smtClean="0">
                <a:solidFill>
                  <a:schemeClr val="bg1"/>
                </a:solidFill>
              </a:rPr>
              <a:t>Ambivalent replies indicated students could see both advantages &amp; disadvantages of learning together.  </a:t>
            </a:r>
          </a:p>
          <a:p>
            <a:pPr marL="342900" indent="-342900">
              <a:buFont typeface="Arial" pitchFamily="34" charset="0"/>
              <a:buChar char="•"/>
            </a:pPr>
            <a:r>
              <a:rPr lang="en-GB" dirty="0" smtClean="0">
                <a:solidFill>
                  <a:schemeClr val="bg1"/>
                </a:solidFill>
              </a:rPr>
              <a:t>Responses from PG students generally less positive with only 3 students (17%) saying they felt advantaged &amp; 13 (72%) feeling disadvantaged. Felt they needed more specific support for their expected level of academic achievement.  </a:t>
            </a:r>
          </a:p>
          <a:p>
            <a:pPr marL="342900" indent="-342900">
              <a:buFont typeface="Arial" pitchFamily="34" charset="0"/>
              <a:buChar char="•"/>
            </a:pPr>
            <a:r>
              <a:rPr lang="en-GB" dirty="0" smtClean="0">
                <a:solidFill>
                  <a:schemeClr val="bg1"/>
                </a:solidFill>
              </a:rPr>
              <a:t>Some reported feeling resentment from the UG cohort &amp; reported ‘holding back’ in class to not antagonise the presumed less confident or less able students. </a:t>
            </a:r>
            <a:endParaRPr lang="en-GB" dirty="0">
              <a:solidFill>
                <a:schemeClr val="bg1"/>
              </a:solidFill>
            </a:endParaRPr>
          </a:p>
        </p:txBody>
      </p:sp>
    </p:spTree>
    <p:extLst>
      <p:ext uri="{BB962C8B-B14F-4D97-AF65-F5344CB8AC3E}">
        <p14:creationId xmlns:p14="http://schemas.microsoft.com/office/powerpoint/2010/main" val="36941272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sz="2000" dirty="0" smtClean="0"/>
              <a:t>Q3: HOW APPROPRIATE DID YOU FEEL YOUR TEACHING &amp; LEARNING EXPERIENCE WAS IN RELATION TO YOUR AWARD?  </a:t>
            </a:r>
            <a:endParaRPr lang="en-GB" sz="2000"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923221578"/>
              </p:ext>
            </p:extLst>
          </p:nvPr>
        </p:nvGraphicFramePr>
        <p:xfrm>
          <a:off x="457200" y="1600200"/>
          <a:ext cx="8229600" cy="1381760"/>
        </p:xfrm>
        <a:graphic>
          <a:graphicData uri="http://schemas.openxmlformats.org/drawingml/2006/table">
            <a:tbl>
              <a:tblPr firstRow="1" bandRow="1">
                <a:tableStyleId>{5C22544A-7EE6-4342-B048-85BDC9FD1C3A}</a:tableStyleId>
              </a:tblPr>
              <a:tblGrid>
                <a:gridCol w="1522512"/>
                <a:gridCol w="1440160"/>
                <a:gridCol w="1800200"/>
                <a:gridCol w="1820808"/>
                <a:gridCol w="1645920"/>
              </a:tblGrid>
              <a:tr h="370840">
                <a:tc>
                  <a:txBody>
                    <a:bodyPr/>
                    <a:lstStyle/>
                    <a:p>
                      <a:endParaRPr lang="en-GB" dirty="0"/>
                    </a:p>
                  </a:txBody>
                  <a:tcPr/>
                </a:tc>
                <a:tc>
                  <a:txBody>
                    <a:bodyPr/>
                    <a:lstStyle/>
                    <a:p>
                      <a:r>
                        <a:rPr lang="en-GB" dirty="0" smtClean="0"/>
                        <a:t>Category</a:t>
                      </a:r>
                      <a:endParaRPr lang="en-GB" dirty="0"/>
                    </a:p>
                  </a:txBody>
                  <a:tcPr/>
                </a:tc>
                <a:tc>
                  <a:txBody>
                    <a:bodyPr/>
                    <a:lstStyle/>
                    <a:p>
                      <a:r>
                        <a:rPr lang="en-GB" dirty="0" smtClean="0"/>
                        <a:t>Appropriate </a:t>
                      </a:r>
                      <a:endParaRPr lang="en-GB" dirty="0"/>
                    </a:p>
                  </a:txBody>
                  <a:tcPr/>
                </a:tc>
                <a:tc>
                  <a:txBody>
                    <a:bodyPr/>
                    <a:lstStyle/>
                    <a:p>
                      <a:r>
                        <a:rPr lang="en-GB" dirty="0" smtClean="0"/>
                        <a:t>Not appropriate </a:t>
                      </a:r>
                      <a:endParaRPr lang="en-GB" dirty="0"/>
                    </a:p>
                  </a:txBody>
                  <a:tcPr/>
                </a:tc>
                <a:tc>
                  <a:txBody>
                    <a:bodyPr/>
                    <a:lstStyle/>
                    <a:p>
                      <a:r>
                        <a:rPr lang="en-GB" dirty="0" smtClean="0"/>
                        <a:t>Ambivalent</a:t>
                      </a:r>
                      <a:endParaRPr lang="en-GB" dirty="0"/>
                    </a:p>
                  </a:txBody>
                  <a:tcPr/>
                </a:tc>
              </a:tr>
              <a:tr h="370840">
                <a:tc>
                  <a:txBody>
                    <a:bodyPr/>
                    <a:lstStyle/>
                    <a:p>
                      <a:r>
                        <a:rPr lang="en-GB" dirty="0" smtClean="0"/>
                        <a:t>UG (n=81)</a:t>
                      </a:r>
                      <a:endParaRPr lang="en-GB" dirty="0"/>
                    </a:p>
                  </a:txBody>
                  <a:tcPr/>
                </a:tc>
                <a:tc>
                  <a:txBody>
                    <a:bodyPr/>
                    <a:lstStyle/>
                    <a:p>
                      <a:r>
                        <a:rPr lang="en-GB" dirty="0" smtClean="0"/>
                        <a:t>Number </a:t>
                      </a:r>
                      <a:endParaRPr lang="en-GB" dirty="0"/>
                    </a:p>
                  </a:txBody>
                  <a:tcPr/>
                </a:tc>
                <a:tc>
                  <a:txBody>
                    <a:bodyPr/>
                    <a:lstStyle/>
                    <a:p>
                      <a:r>
                        <a:rPr lang="en-GB" dirty="0" smtClean="0"/>
                        <a:t>66</a:t>
                      </a:r>
                      <a:endParaRPr lang="en-GB" dirty="0"/>
                    </a:p>
                  </a:txBody>
                  <a:tcPr/>
                </a:tc>
                <a:tc>
                  <a:txBody>
                    <a:bodyPr/>
                    <a:lstStyle/>
                    <a:p>
                      <a:r>
                        <a:rPr lang="en-GB" dirty="0" smtClean="0"/>
                        <a:t>2</a:t>
                      </a:r>
                      <a:endParaRPr lang="en-GB" dirty="0"/>
                    </a:p>
                  </a:txBody>
                  <a:tcPr/>
                </a:tc>
                <a:tc>
                  <a:txBody>
                    <a:bodyPr/>
                    <a:lstStyle/>
                    <a:p>
                      <a:r>
                        <a:rPr lang="en-GB" dirty="0" smtClean="0"/>
                        <a:t>12</a:t>
                      </a:r>
                      <a:endParaRPr lang="en-GB" dirty="0"/>
                    </a:p>
                  </a:txBody>
                  <a:tcPr/>
                </a:tc>
              </a:tr>
              <a:tr h="370840">
                <a:tc>
                  <a:txBody>
                    <a:bodyPr/>
                    <a:lstStyle/>
                    <a:p>
                      <a:r>
                        <a:rPr lang="en-GB" dirty="0" smtClean="0"/>
                        <a:t>PG (n=18)</a:t>
                      </a:r>
                      <a:endParaRPr lang="en-GB" dirty="0"/>
                    </a:p>
                  </a:txBody>
                  <a:tcPr/>
                </a:tc>
                <a:tc>
                  <a:txBody>
                    <a:bodyPr/>
                    <a:lstStyle/>
                    <a:p>
                      <a:r>
                        <a:rPr lang="en-GB" dirty="0" smtClean="0"/>
                        <a:t>Number </a:t>
                      </a:r>
                      <a:endParaRPr lang="en-GB" dirty="0"/>
                    </a:p>
                  </a:txBody>
                  <a:tcPr/>
                </a:tc>
                <a:tc>
                  <a:txBody>
                    <a:bodyPr/>
                    <a:lstStyle/>
                    <a:p>
                      <a:r>
                        <a:rPr lang="en-GB" dirty="0" smtClean="0"/>
                        <a:t>5</a:t>
                      </a:r>
                      <a:endParaRPr lang="en-GB" dirty="0"/>
                    </a:p>
                  </a:txBody>
                  <a:tcPr/>
                </a:tc>
                <a:tc>
                  <a:txBody>
                    <a:bodyPr/>
                    <a:lstStyle/>
                    <a:p>
                      <a:r>
                        <a:rPr lang="en-GB" dirty="0" smtClean="0"/>
                        <a:t>13</a:t>
                      </a:r>
                      <a:endParaRPr lang="en-GB" dirty="0"/>
                    </a:p>
                  </a:txBody>
                  <a:tcPr/>
                </a:tc>
                <a:tc>
                  <a:txBody>
                    <a:bodyPr/>
                    <a:lstStyle/>
                    <a:p>
                      <a:r>
                        <a:rPr lang="en-GB" dirty="0" smtClean="0"/>
                        <a:t>0</a:t>
                      </a:r>
                      <a:endParaRPr lang="en-GB" dirty="0"/>
                    </a:p>
                  </a:txBody>
                  <a:tcPr/>
                </a:tc>
              </a:tr>
            </a:tbl>
          </a:graphicData>
        </a:graphic>
      </p:graphicFrame>
      <p:sp>
        <p:nvSpPr>
          <p:cNvPr id="3" name="TextBox 2"/>
          <p:cNvSpPr txBox="1"/>
          <p:nvPr/>
        </p:nvSpPr>
        <p:spPr>
          <a:xfrm>
            <a:off x="539552" y="3212976"/>
            <a:ext cx="8136904" cy="3416320"/>
          </a:xfrm>
          <a:prstGeom prst="rect">
            <a:avLst/>
          </a:prstGeom>
          <a:noFill/>
        </p:spPr>
        <p:txBody>
          <a:bodyPr wrap="square" rtlCol="0">
            <a:spAutoFit/>
          </a:bodyPr>
          <a:lstStyle/>
          <a:p>
            <a:pPr marL="342900" indent="-342900">
              <a:buFont typeface="Arial" pitchFamily="34" charset="0"/>
              <a:buChar char="•"/>
            </a:pPr>
            <a:r>
              <a:rPr lang="en-GB" dirty="0" smtClean="0">
                <a:solidFill>
                  <a:schemeClr val="bg1"/>
                </a:solidFill>
              </a:rPr>
              <a:t>Majority of UG students (81%) felt T &amp; L experience was appropriate, but also ‘challenging’, ‘full on’, ‘excellent’ and ‘supportive’.</a:t>
            </a:r>
          </a:p>
          <a:p>
            <a:pPr marL="342900" indent="-342900">
              <a:buFont typeface="Arial" pitchFamily="34" charset="0"/>
              <a:buChar char="•"/>
            </a:pPr>
            <a:r>
              <a:rPr lang="en-GB" dirty="0" smtClean="0">
                <a:solidFill>
                  <a:schemeClr val="bg1"/>
                </a:solidFill>
              </a:rPr>
              <a:t>Only 2 UG students felt it wasn’t appropriate &amp; described help required for specific issues.</a:t>
            </a:r>
          </a:p>
          <a:p>
            <a:pPr marL="342900" indent="-342900">
              <a:buFont typeface="Arial" pitchFamily="34" charset="0"/>
              <a:buChar char="•"/>
            </a:pPr>
            <a:r>
              <a:rPr lang="en-GB" dirty="0" smtClean="0">
                <a:solidFill>
                  <a:schemeClr val="bg1"/>
                </a:solidFill>
              </a:rPr>
              <a:t>Only 5 (28%) PG students felt T &amp; L experience appropriate – 13 (72%) felt they needed more specific support for assessment &amp; additional sessions to make the differentiation to Level 7.  </a:t>
            </a:r>
            <a:endParaRPr lang="en-GB" dirty="0">
              <a:solidFill>
                <a:schemeClr val="bg1"/>
              </a:solidFill>
            </a:endParaRPr>
          </a:p>
        </p:txBody>
      </p:sp>
    </p:spTree>
    <p:extLst>
      <p:ext uri="{BB962C8B-B14F-4D97-AF65-F5344CB8AC3E}">
        <p14:creationId xmlns:p14="http://schemas.microsoft.com/office/powerpoint/2010/main" val="357234264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3528" y="836712"/>
            <a:ext cx="8533135" cy="947737"/>
          </a:xfrm>
        </p:spPr>
        <p:txBody>
          <a:bodyPr>
            <a:noAutofit/>
          </a:bodyPr>
          <a:lstStyle/>
          <a:p>
            <a:r>
              <a:rPr lang="en-GB" dirty="0" smtClean="0"/>
              <a:t>Q.4: </a:t>
            </a:r>
            <a:r>
              <a:rPr lang="en-GB" sz="2400" cap="none" dirty="0" smtClean="0"/>
              <a:t>Do You Feel  Your  Experience Of Shared Learning Affected Your Assessment In Either A Negative Or Positive Way ?</a:t>
            </a:r>
            <a:endParaRPr lang="en-GB" sz="2400" cap="none"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964146845"/>
              </p:ext>
            </p:extLst>
          </p:nvPr>
        </p:nvGraphicFramePr>
        <p:xfrm>
          <a:off x="395536" y="2132856"/>
          <a:ext cx="8229600" cy="1738992"/>
        </p:xfrm>
        <a:graphic>
          <a:graphicData uri="http://schemas.openxmlformats.org/drawingml/2006/table">
            <a:tbl>
              <a:tblPr firstRow="1" bandRow="1">
                <a:tableStyleId>{5C22544A-7EE6-4342-B048-85BDC9FD1C3A}</a:tableStyleId>
              </a:tblPr>
              <a:tblGrid>
                <a:gridCol w="2057400"/>
                <a:gridCol w="2057400"/>
                <a:gridCol w="2057400"/>
                <a:gridCol w="2057400"/>
              </a:tblGrid>
              <a:tr h="126216">
                <a:tc>
                  <a:txBody>
                    <a:bodyPr/>
                    <a:lstStyle/>
                    <a:p>
                      <a:r>
                        <a:rPr lang="en-GB" dirty="0" smtClean="0"/>
                        <a:t>Total</a:t>
                      </a:r>
                      <a:r>
                        <a:rPr lang="en-GB" baseline="0" dirty="0" smtClean="0"/>
                        <a:t> </a:t>
                      </a:r>
                      <a:endParaRPr lang="en-GB" dirty="0"/>
                    </a:p>
                  </a:txBody>
                  <a:tcPr/>
                </a:tc>
                <a:tc>
                  <a:txBody>
                    <a:bodyPr/>
                    <a:lstStyle/>
                    <a:p>
                      <a:r>
                        <a:rPr lang="en-GB" dirty="0" smtClean="0"/>
                        <a:t>Affected positively</a:t>
                      </a:r>
                      <a:endParaRPr lang="en-GB" dirty="0"/>
                    </a:p>
                  </a:txBody>
                  <a:tcPr/>
                </a:tc>
                <a:tc>
                  <a:txBody>
                    <a:bodyPr/>
                    <a:lstStyle/>
                    <a:p>
                      <a:r>
                        <a:rPr lang="en-GB" dirty="0" smtClean="0"/>
                        <a:t>Affected negatively</a:t>
                      </a:r>
                      <a:r>
                        <a:rPr lang="en-GB" baseline="0" dirty="0" smtClean="0"/>
                        <a:t> </a:t>
                      </a:r>
                      <a:endParaRPr lang="en-GB" dirty="0"/>
                    </a:p>
                  </a:txBody>
                  <a:tcPr/>
                </a:tc>
                <a:tc>
                  <a:txBody>
                    <a:bodyPr/>
                    <a:lstStyle/>
                    <a:p>
                      <a:r>
                        <a:rPr lang="en-GB" dirty="0" smtClean="0"/>
                        <a:t>No affect/not sure /mixture of</a:t>
                      </a:r>
                      <a:r>
                        <a:rPr lang="en-GB" baseline="0" dirty="0" smtClean="0"/>
                        <a:t> +</a:t>
                      </a:r>
                      <a:r>
                        <a:rPr lang="en-GB" baseline="0" dirty="0" err="1" smtClean="0"/>
                        <a:t>ve</a:t>
                      </a:r>
                      <a:r>
                        <a:rPr lang="en-GB" baseline="0" dirty="0" smtClean="0"/>
                        <a:t> and -</a:t>
                      </a:r>
                      <a:r>
                        <a:rPr lang="en-GB" baseline="0" dirty="0" err="1" smtClean="0"/>
                        <a:t>ve</a:t>
                      </a:r>
                      <a:endParaRPr lang="en-GB" dirty="0"/>
                    </a:p>
                  </a:txBody>
                  <a:tcPr/>
                </a:tc>
              </a:tr>
              <a:tr h="453752">
                <a:tc>
                  <a:txBody>
                    <a:bodyPr/>
                    <a:lstStyle/>
                    <a:p>
                      <a:r>
                        <a:rPr lang="en-GB" dirty="0" smtClean="0"/>
                        <a:t>UG 78</a:t>
                      </a:r>
                      <a:endParaRPr lang="en-GB" dirty="0"/>
                    </a:p>
                  </a:txBody>
                  <a:tcPr/>
                </a:tc>
                <a:tc>
                  <a:txBody>
                    <a:bodyPr/>
                    <a:lstStyle/>
                    <a:p>
                      <a:r>
                        <a:rPr lang="en-GB" dirty="0" smtClean="0"/>
                        <a:t>27</a:t>
                      </a:r>
                      <a:endParaRPr lang="en-GB" dirty="0"/>
                    </a:p>
                  </a:txBody>
                  <a:tcPr/>
                </a:tc>
                <a:tc>
                  <a:txBody>
                    <a:bodyPr/>
                    <a:lstStyle/>
                    <a:p>
                      <a:r>
                        <a:rPr lang="en-GB" dirty="0" smtClean="0"/>
                        <a:t>3</a:t>
                      </a:r>
                      <a:endParaRPr lang="en-GB" dirty="0"/>
                    </a:p>
                  </a:txBody>
                  <a:tcPr/>
                </a:tc>
                <a:tc>
                  <a:txBody>
                    <a:bodyPr/>
                    <a:lstStyle/>
                    <a:p>
                      <a:r>
                        <a:rPr lang="en-GB" dirty="0" smtClean="0"/>
                        <a:t>48</a:t>
                      </a:r>
                      <a:endParaRPr lang="en-GB" dirty="0"/>
                    </a:p>
                  </a:txBody>
                  <a:tcPr/>
                </a:tc>
              </a:tr>
              <a:tr h="370840">
                <a:tc>
                  <a:txBody>
                    <a:bodyPr/>
                    <a:lstStyle/>
                    <a:p>
                      <a:r>
                        <a:rPr lang="en-GB" dirty="0" smtClean="0"/>
                        <a:t>PG 18</a:t>
                      </a:r>
                      <a:endParaRPr lang="en-GB" dirty="0"/>
                    </a:p>
                  </a:txBody>
                  <a:tcPr/>
                </a:tc>
                <a:tc>
                  <a:txBody>
                    <a:bodyPr/>
                    <a:lstStyle/>
                    <a:p>
                      <a:r>
                        <a:rPr lang="en-GB" dirty="0" smtClean="0"/>
                        <a:t>3</a:t>
                      </a:r>
                      <a:endParaRPr lang="en-GB" dirty="0"/>
                    </a:p>
                  </a:txBody>
                  <a:tcPr/>
                </a:tc>
                <a:tc>
                  <a:txBody>
                    <a:bodyPr/>
                    <a:lstStyle/>
                    <a:p>
                      <a:r>
                        <a:rPr lang="en-GB" dirty="0" smtClean="0"/>
                        <a:t>11</a:t>
                      </a:r>
                      <a:endParaRPr lang="en-GB" dirty="0"/>
                    </a:p>
                  </a:txBody>
                  <a:tcPr/>
                </a:tc>
                <a:tc>
                  <a:txBody>
                    <a:bodyPr/>
                    <a:lstStyle/>
                    <a:p>
                      <a:r>
                        <a:rPr lang="en-GB" dirty="0" smtClean="0"/>
                        <a:t>4</a:t>
                      </a:r>
                      <a:endParaRPr lang="en-GB" dirty="0"/>
                    </a:p>
                  </a:txBody>
                  <a:tcPr/>
                </a:tc>
              </a:tr>
            </a:tbl>
          </a:graphicData>
        </a:graphic>
      </p:graphicFrame>
      <p:sp>
        <p:nvSpPr>
          <p:cNvPr id="3" name="TextBox 2"/>
          <p:cNvSpPr txBox="1"/>
          <p:nvPr/>
        </p:nvSpPr>
        <p:spPr>
          <a:xfrm>
            <a:off x="611560" y="4221088"/>
            <a:ext cx="8136904" cy="1938992"/>
          </a:xfrm>
          <a:prstGeom prst="rect">
            <a:avLst/>
          </a:prstGeom>
          <a:noFill/>
        </p:spPr>
        <p:txBody>
          <a:bodyPr wrap="square" rtlCol="0">
            <a:spAutoFit/>
          </a:bodyPr>
          <a:lstStyle/>
          <a:p>
            <a:pPr marL="342900" indent="-342900">
              <a:buFont typeface="Arial" panose="020B0604020202020204" pitchFamily="34" charset="0"/>
              <a:buChar char="•"/>
            </a:pPr>
            <a:r>
              <a:rPr lang="en-GB" dirty="0" smtClean="0"/>
              <a:t>UG  felt learned more  and gained from PG experience, but some perceptions of  inequity of workload </a:t>
            </a:r>
          </a:p>
          <a:p>
            <a:endParaRPr lang="en-GB" dirty="0" smtClean="0"/>
          </a:p>
          <a:p>
            <a:pPr marL="342900" indent="-342900">
              <a:buFont typeface="Arial" panose="020B0604020202020204" pitchFamily="34" charset="0"/>
              <a:buChar char="•"/>
            </a:pPr>
            <a:r>
              <a:rPr lang="en-GB" dirty="0" smtClean="0"/>
              <a:t>Not very specific , some felt could benefit  but performed better </a:t>
            </a:r>
            <a:r>
              <a:rPr lang="en-GB" dirty="0"/>
              <a:t> </a:t>
            </a:r>
            <a:r>
              <a:rPr lang="en-GB" dirty="0" smtClean="0"/>
              <a:t>when in PG specific  module  </a:t>
            </a:r>
            <a:endParaRPr lang="en-GB" dirty="0"/>
          </a:p>
        </p:txBody>
      </p:sp>
    </p:spTree>
    <p:extLst>
      <p:ext uri="{BB962C8B-B14F-4D97-AF65-F5344CB8AC3E}">
        <p14:creationId xmlns:p14="http://schemas.microsoft.com/office/powerpoint/2010/main" val="1590912878"/>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ARTICULATE_PROJECT_OPEN" val="0"/>
</p:tagLst>
</file>

<file path=ppt/theme/theme1.xml><?xml version="1.0" encoding="utf-8"?>
<a:theme xmlns:a="http://schemas.openxmlformats.org/drawingml/2006/main" name="Custom Design">
  <a:themeElements>
    <a:clrScheme name="Custom 17">
      <a:dk1>
        <a:srgbClr val="A2AD00"/>
      </a:dk1>
      <a:lt1>
        <a:srgbClr val="FFFFFF"/>
      </a:lt1>
      <a:dk2>
        <a:srgbClr val="000000"/>
      </a:dk2>
      <a:lt2>
        <a:srgbClr val="36424A"/>
      </a:lt2>
      <a:accent1>
        <a:srgbClr val="A2AD00"/>
      </a:accent1>
      <a:accent2>
        <a:srgbClr val="970074"/>
      </a:accent2>
      <a:accent3>
        <a:srgbClr val="C90044"/>
      </a:accent3>
      <a:accent4>
        <a:srgbClr val="EDB700"/>
      </a:accent4>
      <a:accent5>
        <a:srgbClr val="00338E"/>
      </a:accent5>
      <a:accent6>
        <a:srgbClr val="00693E"/>
      </a:accent6>
      <a:hlink>
        <a:srgbClr val="A2AD00"/>
      </a:hlink>
      <a:folHlink>
        <a:srgbClr val="36424A"/>
      </a:folHlink>
    </a:clrScheme>
    <a:fontScheme name="Custom 6">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908</TotalTime>
  <Words>2234</Words>
  <Application>Microsoft Office PowerPoint</Application>
  <PresentationFormat>On-screen Show (4:3)</PresentationFormat>
  <Paragraphs>282</Paragraphs>
  <Slides>13</Slides>
  <Notes>13</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13</vt:i4>
      </vt:variant>
    </vt:vector>
  </HeadingPairs>
  <TitlesOfParts>
    <vt:vector size="17" baseType="lpstr">
      <vt:lpstr>ＭＳ Ｐゴシック</vt:lpstr>
      <vt:lpstr>Arial</vt:lpstr>
      <vt:lpstr>Wingdings</vt:lpstr>
      <vt:lpstr>Custom Design</vt:lpstr>
      <vt:lpstr>Dual Level Learning in health  care education – an evaluation</vt:lpstr>
      <vt:lpstr>Literature &amp; Research</vt:lpstr>
      <vt:lpstr>Staff Survey - Findings and responses</vt:lpstr>
      <vt:lpstr>First Cohorts evaluation</vt:lpstr>
      <vt:lpstr>Q1: At the start of your course did you  expect to be learning together in shared level groups? </vt:lpstr>
      <vt:lpstr>Q2: DID YOU FEEL ADVANTAGED OR DISADVANTAGED  BEING IN SHARED LEVEL GROUPS? IF SO HOW?</vt:lpstr>
      <vt:lpstr>Q2: DID YOU FEEL ADVANTAGED OR DISADVANTAGED  BEING IN SHARED LEVEL GROUPS? IF SO HOW?</vt:lpstr>
      <vt:lpstr>Q3: HOW APPROPRIATE DID YOU FEEL YOUR TEACHING &amp; LEARNING EXPERIENCE WAS IN RELATION TO YOUR AWARD?  </vt:lpstr>
      <vt:lpstr>Q.4: Do You Feel  Your  Experience Of Shared Learning Affected Your Assessment In Either A Negative Or Positive Way ?</vt:lpstr>
      <vt:lpstr>Q.5: Do you  have any other  comments related  to your shared  learning experiences which you  would like to share ? </vt:lpstr>
      <vt:lpstr>Q.6.Did  you have confidence in staff ability to support your learning and assessment ? (asked only of P/G)</vt:lpstr>
      <vt:lpstr>recommendations</vt:lpstr>
      <vt:lpstr>References </vt:lpstr>
    </vt:vector>
  </TitlesOfParts>
  <Company>RADFORD WALLIS</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OBU Template</dc:title>
  <dc:creator>Lana</dc:creator>
  <dc:description>Eyeful Presentations</dc:description>
  <cp:lastModifiedBy>Stacey Gemma</cp:lastModifiedBy>
  <cp:revision>76</cp:revision>
  <cp:lastPrinted>2016-06-24T10:25:58Z</cp:lastPrinted>
  <dcterms:created xsi:type="dcterms:W3CDTF">2011-07-14T13:56:01Z</dcterms:created>
  <dcterms:modified xsi:type="dcterms:W3CDTF">2016-10-20T08:21:22Z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rticulateGUID">
    <vt:lpwstr>9C810166-01DB-43B3-927B-A319CB6644A3</vt:lpwstr>
  </property>
  <property fmtid="{D5CDD505-2E9C-101B-9397-08002B2CF9AE}" pid="3" name="ArticulatePath">
    <vt:lpwstr>Final GEN conference presentation JB JW  Oct 14th</vt:lpwstr>
  </property>
</Properties>
</file>