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260" r:id="rId2"/>
    <p:sldId id="259" r:id="rId3"/>
    <p:sldId id="267" r:id="rId4"/>
    <p:sldId id="273" r:id="rId5"/>
    <p:sldId id="266" r:id="rId6"/>
    <p:sldId id="268" r:id="rId7"/>
    <p:sldId id="270" r:id="rId8"/>
    <p:sldId id="271" r:id="rId9"/>
    <p:sldId id="272" r:id="rId10"/>
    <p:sldId id="280" r:id="rId11"/>
    <p:sldId id="275" r:id="rId12"/>
    <p:sldId id="276" r:id="rId13"/>
    <p:sldId id="279" r:id="rId14"/>
    <p:sldId id="278" r:id="rId15"/>
  </p:sldIdLst>
  <p:sldSz cx="9144000" cy="6858000" type="screen4x3"/>
  <p:notesSz cx="6881813" cy="9661525"/>
  <p:custDataLst>
    <p:tags r:id="rId18"/>
  </p:custDataLst>
  <p:defaultTextStyle>
    <a:defPPr>
      <a:defRPr lang="en-US"/>
    </a:defPPr>
    <a:lvl1pPr algn="l" rtl="0" eaLnBrk="0" fontAlgn="base" hangingPunct="0">
      <a:spcBef>
        <a:spcPct val="0"/>
      </a:spcBef>
      <a:spcAft>
        <a:spcPct val="0"/>
      </a:spcAft>
      <a:defRPr sz="2400" kern="1200" baseline="-25000">
        <a:solidFill>
          <a:schemeClr val="tx1"/>
        </a:solidFill>
        <a:latin typeface="Times" charset="0"/>
        <a:ea typeface="ＭＳ Ｐゴシック" charset="0"/>
        <a:cs typeface="ＭＳ Ｐゴシック" charset="0"/>
      </a:defRPr>
    </a:lvl1pPr>
    <a:lvl2pPr marL="457200" algn="l" rtl="0" eaLnBrk="0" fontAlgn="base" hangingPunct="0">
      <a:spcBef>
        <a:spcPct val="0"/>
      </a:spcBef>
      <a:spcAft>
        <a:spcPct val="0"/>
      </a:spcAft>
      <a:defRPr sz="2400" kern="1200" baseline="-25000">
        <a:solidFill>
          <a:schemeClr val="tx1"/>
        </a:solidFill>
        <a:latin typeface="Times" charset="0"/>
        <a:ea typeface="ＭＳ Ｐゴシック" charset="0"/>
        <a:cs typeface="ＭＳ Ｐゴシック" charset="0"/>
      </a:defRPr>
    </a:lvl2pPr>
    <a:lvl3pPr marL="914400" algn="l" rtl="0" eaLnBrk="0" fontAlgn="base" hangingPunct="0">
      <a:spcBef>
        <a:spcPct val="0"/>
      </a:spcBef>
      <a:spcAft>
        <a:spcPct val="0"/>
      </a:spcAft>
      <a:defRPr sz="2400" kern="1200" baseline="-25000">
        <a:solidFill>
          <a:schemeClr val="tx1"/>
        </a:solidFill>
        <a:latin typeface="Times" charset="0"/>
        <a:ea typeface="ＭＳ Ｐゴシック" charset="0"/>
        <a:cs typeface="ＭＳ Ｐゴシック" charset="0"/>
      </a:defRPr>
    </a:lvl3pPr>
    <a:lvl4pPr marL="1371600" algn="l" rtl="0" eaLnBrk="0" fontAlgn="base" hangingPunct="0">
      <a:spcBef>
        <a:spcPct val="0"/>
      </a:spcBef>
      <a:spcAft>
        <a:spcPct val="0"/>
      </a:spcAft>
      <a:defRPr sz="2400" kern="1200" baseline="-25000">
        <a:solidFill>
          <a:schemeClr val="tx1"/>
        </a:solidFill>
        <a:latin typeface="Times" charset="0"/>
        <a:ea typeface="ＭＳ Ｐゴシック" charset="0"/>
        <a:cs typeface="ＭＳ Ｐゴシック" charset="0"/>
      </a:defRPr>
    </a:lvl4pPr>
    <a:lvl5pPr marL="1828800" algn="l" rtl="0" eaLnBrk="0" fontAlgn="base" hangingPunct="0">
      <a:spcBef>
        <a:spcPct val="0"/>
      </a:spcBef>
      <a:spcAft>
        <a:spcPct val="0"/>
      </a:spcAft>
      <a:defRPr sz="2400" kern="1200" baseline="-250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baseline="-250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baseline="-250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baseline="-250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baseline="-25000">
        <a:solidFill>
          <a:schemeClr val="tx1"/>
        </a:solidFill>
        <a:latin typeface="Times" charset="0"/>
        <a:ea typeface="ＭＳ Ｐゴシック" charset="0"/>
        <a:cs typeface="ＭＳ Ｐゴシック" charset="0"/>
      </a:defRPr>
    </a:lvl9pPr>
  </p:defaultTextStyle>
  <p:extLst>
    <p:ext uri="{521415D9-36F7-43E2-AB2F-B90AF26B5E84}">
      <p14:sectionLst xmlns:p14="http://schemas.microsoft.com/office/powerpoint/2010/main">
        <p14:section name="Default Section" id="{419B5311-1246-4F1B-B710-8F7929730E82}">
          <p14:sldIdLst>
            <p14:sldId id="260"/>
            <p14:sldId id="259"/>
            <p14:sldId id="267"/>
            <p14:sldId id="273"/>
            <p14:sldId id="266"/>
            <p14:sldId id="268"/>
            <p14:sldId id="270"/>
            <p14:sldId id="271"/>
            <p14:sldId id="272"/>
            <p14:sldId id="280"/>
            <p14:sldId id="275"/>
            <p14:sldId id="276"/>
            <p14:sldId id="279"/>
            <p14:sldId id="2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43"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4406B"/>
    <a:srgbClr val="003155"/>
    <a:srgbClr val="F2F2F2"/>
    <a:srgbClr val="E9E9E8"/>
    <a:srgbClr val="4D3A31"/>
    <a:srgbClr val="193367"/>
    <a:srgbClr val="032553"/>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303" autoAdjust="0"/>
  </p:normalViewPr>
  <p:slideViewPr>
    <p:cSldViewPr snapToGrid="0">
      <p:cViewPr varScale="1">
        <p:scale>
          <a:sx n="55" d="100"/>
          <a:sy n="55" d="100"/>
        </p:scale>
        <p:origin x="183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36" d="100"/>
          <a:sy n="136" d="100"/>
        </p:scale>
        <p:origin x="-3592" y="-120"/>
      </p:cViewPr>
      <p:guideLst>
        <p:guide orient="horz" pos="3043"/>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baseline="0"/>
              <a:t> </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Sheet1!$D$5</c:f>
              <c:strCache>
                <c:ptCount val="1"/>
                <c:pt idx="0">
                  <c:v>Pre CFCS</c:v>
                </c:pt>
              </c:strCache>
            </c:strRef>
          </c:tx>
          <c:spPr>
            <a:solidFill>
              <a:schemeClr val="accent1"/>
            </a:solidFill>
            <a:ln>
              <a:noFill/>
            </a:ln>
            <a:effectLst/>
          </c:spPr>
          <c:invertIfNegative val="0"/>
          <c:cat>
            <c:strRef>
              <c:f>Sheet1!$B$6:$C$18</c:f>
              <c:strCache>
                <c:ptCount val="7"/>
                <c:pt idx="0">
                  <c:v>Expressing compassion for others</c:v>
                </c:pt>
                <c:pt idx="1">
                  <c:v>Responding to the expression of compassion from others</c:v>
                </c:pt>
                <c:pt idx="2">
                  <c:v>Expressing kindness and compassion towards yourself</c:v>
                </c:pt>
                <c:pt idx="3">
                  <c:v>Total compassion score</c:v>
                </c:pt>
                <c:pt idx="4">
                  <c:v>Compassion Satisfaction</c:v>
                </c:pt>
                <c:pt idx="5">
                  <c:v>Burnout</c:v>
                </c:pt>
                <c:pt idx="6">
                  <c:v>Secondary Traumatic Stress</c:v>
                </c:pt>
              </c:strCache>
            </c:strRef>
          </c:cat>
          <c:val>
            <c:numRef>
              <c:f>Sheet1!$D$6:$D$18</c:f>
              <c:numCache>
                <c:formatCode>General</c:formatCode>
                <c:ptCount val="7"/>
                <c:pt idx="0">
                  <c:v>12.35</c:v>
                </c:pt>
                <c:pt idx="1">
                  <c:v>15.5</c:v>
                </c:pt>
                <c:pt idx="2">
                  <c:v>17.47</c:v>
                </c:pt>
                <c:pt idx="3">
                  <c:v>2.6471</c:v>
                </c:pt>
                <c:pt idx="4">
                  <c:v>42.41</c:v>
                </c:pt>
                <c:pt idx="5">
                  <c:v>22.71</c:v>
                </c:pt>
                <c:pt idx="6">
                  <c:v>21</c:v>
                </c:pt>
              </c:numCache>
            </c:numRef>
          </c:val>
        </c:ser>
        <c:ser>
          <c:idx val="1"/>
          <c:order val="1"/>
          <c:tx>
            <c:strRef>
              <c:f>Sheet1!$E$5</c:f>
              <c:strCache>
                <c:ptCount val="1"/>
                <c:pt idx="0">
                  <c:v>Post CFCS</c:v>
                </c:pt>
              </c:strCache>
            </c:strRef>
          </c:tx>
          <c:spPr>
            <a:solidFill>
              <a:schemeClr val="accent2"/>
            </a:solidFill>
            <a:ln>
              <a:noFill/>
            </a:ln>
            <a:effectLst/>
          </c:spPr>
          <c:invertIfNegative val="0"/>
          <c:cat>
            <c:strRef>
              <c:f>Sheet1!$B$6:$C$18</c:f>
              <c:strCache>
                <c:ptCount val="7"/>
                <c:pt idx="0">
                  <c:v>Expressing compassion for others</c:v>
                </c:pt>
                <c:pt idx="1">
                  <c:v>Responding to the expression of compassion from others</c:v>
                </c:pt>
                <c:pt idx="2">
                  <c:v>Expressing kindness and compassion towards yourself</c:v>
                </c:pt>
                <c:pt idx="3">
                  <c:v>Total compassion score</c:v>
                </c:pt>
                <c:pt idx="4">
                  <c:v>Compassion Satisfaction</c:v>
                </c:pt>
                <c:pt idx="5">
                  <c:v>Burnout</c:v>
                </c:pt>
                <c:pt idx="6">
                  <c:v>Secondary Traumatic Stress</c:v>
                </c:pt>
              </c:strCache>
            </c:strRef>
          </c:cat>
          <c:val>
            <c:numRef>
              <c:f>Sheet1!$E$6:$E$18</c:f>
              <c:numCache>
                <c:formatCode>General</c:formatCode>
                <c:ptCount val="7"/>
                <c:pt idx="0">
                  <c:v>9.1199999999999992</c:v>
                </c:pt>
                <c:pt idx="1">
                  <c:v>13.94</c:v>
                </c:pt>
                <c:pt idx="2">
                  <c:v>14.12</c:v>
                </c:pt>
                <c:pt idx="3">
                  <c:v>2.7206000000000001</c:v>
                </c:pt>
                <c:pt idx="4">
                  <c:v>42.53</c:v>
                </c:pt>
                <c:pt idx="5">
                  <c:v>22.76</c:v>
                </c:pt>
                <c:pt idx="6">
                  <c:v>21.38</c:v>
                </c:pt>
              </c:numCache>
            </c:numRef>
          </c:val>
        </c:ser>
        <c:dLbls>
          <c:showLegendKey val="0"/>
          <c:showVal val="0"/>
          <c:showCatName val="0"/>
          <c:showSerName val="0"/>
          <c:showPercent val="0"/>
          <c:showBubbleSize val="0"/>
        </c:dLbls>
        <c:gapWidth val="182"/>
        <c:axId val="212369888"/>
        <c:axId val="212365968"/>
      </c:barChart>
      <c:catAx>
        <c:axId val="2123698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365968"/>
        <c:crosses val="autoZero"/>
        <c:auto val="1"/>
        <c:lblAlgn val="ctr"/>
        <c:lblOffset val="100"/>
        <c:noMultiLvlLbl val="0"/>
      </c:catAx>
      <c:valAx>
        <c:axId val="21236596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369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0.69382</cdr:x>
      <cdr:y>0.08046</cdr:y>
    </cdr:to>
    <cdr:sp macro="" textlink="">
      <cdr:nvSpPr>
        <cdr:cNvPr id="2" name="TextBox 1"/>
        <cdr:cNvSpPr txBox="1"/>
      </cdr:nvSpPr>
      <cdr:spPr>
        <a:xfrm xmlns:a="http://schemas.openxmlformats.org/drawingml/2006/main">
          <a:off x="0" y="0"/>
          <a:ext cx="5691352" cy="4046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2400" dirty="0" smtClean="0">
              <a:solidFill>
                <a:srgbClr val="14406B"/>
              </a:solidFill>
            </a:rPr>
            <a:t>Self Report Survey Data</a:t>
          </a:r>
          <a:endParaRPr lang="en-GB" sz="2400" dirty="0">
            <a:solidFill>
              <a:srgbClr val="14406B"/>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82119" cy="483076"/>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baseline="0"/>
            </a:lvl1pPr>
          </a:lstStyle>
          <a:p>
            <a:endParaRPr lang="en-US"/>
          </a:p>
        </p:txBody>
      </p:sp>
      <p:sp>
        <p:nvSpPr>
          <p:cNvPr id="13315" name="Rectangle 3"/>
          <p:cNvSpPr>
            <a:spLocks noGrp="1" noChangeArrowheads="1"/>
          </p:cNvSpPr>
          <p:nvPr>
            <p:ph type="dt" sz="quarter" idx="1"/>
          </p:nvPr>
        </p:nvSpPr>
        <p:spPr bwMode="auto">
          <a:xfrm>
            <a:off x="3899694" y="0"/>
            <a:ext cx="2982119" cy="483076"/>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baseline="0"/>
            </a:lvl1pPr>
          </a:lstStyle>
          <a:p>
            <a:endParaRPr lang="en-US"/>
          </a:p>
        </p:txBody>
      </p:sp>
      <p:sp>
        <p:nvSpPr>
          <p:cNvPr id="13316" name="Rectangle 4"/>
          <p:cNvSpPr>
            <a:spLocks noGrp="1" noChangeArrowheads="1"/>
          </p:cNvSpPr>
          <p:nvPr>
            <p:ph type="ftr" sz="quarter" idx="2"/>
          </p:nvPr>
        </p:nvSpPr>
        <p:spPr bwMode="auto">
          <a:xfrm>
            <a:off x="0" y="9178449"/>
            <a:ext cx="2982119" cy="483076"/>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baseline="0"/>
            </a:lvl1pPr>
          </a:lstStyle>
          <a:p>
            <a:endParaRPr lang="en-US"/>
          </a:p>
        </p:txBody>
      </p:sp>
      <p:sp>
        <p:nvSpPr>
          <p:cNvPr id="13317" name="Rectangle 5"/>
          <p:cNvSpPr>
            <a:spLocks noGrp="1" noChangeArrowheads="1"/>
          </p:cNvSpPr>
          <p:nvPr>
            <p:ph type="sldNum" sz="quarter" idx="3"/>
          </p:nvPr>
        </p:nvSpPr>
        <p:spPr bwMode="auto">
          <a:xfrm>
            <a:off x="3899694" y="9178449"/>
            <a:ext cx="2982119" cy="483076"/>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baseline="0"/>
            </a:lvl1pPr>
          </a:lstStyle>
          <a:p>
            <a:fld id="{0DF372FA-C0F3-9440-91F9-A2CAA8B9BA64}" type="slidenum">
              <a:rPr lang="en-US"/>
              <a:pPr/>
              <a:t>‹#›</a:t>
            </a:fld>
            <a:endParaRPr lang="en-US"/>
          </a:p>
        </p:txBody>
      </p:sp>
    </p:spTree>
    <p:extLst>
      <p:ext uri="{BB962C8B-B14F-4D97-AF65-F5344CB8AC3E}">
        <p14:creationId xmlns:p14="http://schemas.microsoft.com/office/powerpoint/2010/main" val="13529251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82119" cy="483076"/>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baseline="0"/>
            </a:lvl1pPr>
          </a:lstStyle>
          <a:p>
            <a:endParaRPr lang="en-US"/>
          </a:p>
        </p:txBody>
      </p:sp>
      <p:sp>
        <p:nvSpPr>
          <p:cNvPr id="3075" name="Rectangle 3"/>
          <p:cNvSpPr>
            <a:spLocks noGrp="1" noChangeArrowheads="1"/>
          </p:cNvSpPr>
          <p:nvPr>
            <p:ph type="dt" idx="1"/>
          </p:nvPr>
        </p:nvSpPr>
        <p:spPr bwMode="auto">
          <a:xfrm>
            <a:off x="3899694" y="0"/>
            <a:ext cx="2982119" cy="483076"/>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baseline="0"/>
            </a:lvl1pPr>
          </a:lstStyle>
          <a:p>
            <a:endParaRPr lang="en-US"/>
          </a:p>
        </p:txBody>
      </p:sp>
      <p:sp>
        <p:nvSpPr>
          <p:cNvPr id="6148" name="Rectangle 4"/>
          <p:cNvSpPr>
            <a:spLocks noGrp="1" noRot="1" noChangeAspect="1" noChangeArrowheads="1" noTextEdit="1"/>
          </p:cNvSpPr>
          <p:nvPr>
            <p:ph type="sldImg" idx="2"/>
          </p:nvPr>
        </p:nvSpPr>
        <p:spPr bwMode="auto">
          <a:xfrm>
            <a:off x="1027113" y="725488"/>
            <a:ext cx="4827587" cy="3622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077" name="Rectangle 5"/>
          <p:cNvSpPr>
            <a:spLocks noGrp="1" noChangeArrowheads="1"/>
          </p:cNvSpPr>
          <p:nvPr>
            <p:ph type="body" sz="quarter" idx="3"/>
          </p:nvPr>
        </p:nvSpPr>
        <p:spPr bwMode="auto">
          <a:xfrm>
            <a:off x="917575" y="4589225"/>
            <a:ext cx="5046663" cy="4347686"/>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9178449"/>
            <a:ext cx="2982119" cy="483076"/>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baseline="0"/>
            </a:lvl1pPr>
          </a:lstStyle>
          <a:p>
            <a:endParaRPr lang="en-US"/>
          </a:p>
        </p:txBody>
      </p:sp>
      <p:sp>
        <p:nvSpPr>
          <p:cNvPr id="3079" name="Rectangle 7"/>
          <p:cNvSpPr>
            <a:spLocks noGrp="1" noChangeArrowheads="1"/>
          </p:cNvSpPr>
          <p:nvPr>
            <p:ph type="sldNum" sz="quarter" idx="5"/>
          </p:nvPr>
        </p:nvSpPr>
        <p:spPr bwMode="auto">
          <a:xfrm>
            <a:off x="3899694" y="9178449"/>
            <a:ext cx="2982119" cy="483076"/>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baseline="0"/>
            </a:lvl1pPr>
          </a:lstStyle>
          <a:p>
            <a:fld id="{616AA8D7-353C-444B-B266-65CDFF5D8FE9}" type="slidenum">
              <a:rPr lang="en-US"/>
              <a:pPr/>
              <a:t>‹#›</a:t>
            </a:fld>
            <a:endParaRPr lang="en-US"/>
          </a:p>
        </p:txBody>
      </p:sp>
    </p:spTree>
    <p:extLst>
      <p:ext uri="{BB962C8B-B14F-4D97-AF65-F5344CB8AC3E}">
        <p14:creationId xmlns:p14="http://schemas.microsoft.com/office/powerpoint/2010/main" val="3920774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8" charset="0"/>
        <a:ea typeface="ＭＳ Ｐゴシック" pitchFamily="-8" charset="-128"/>
        <a:cs typeface="ＭＳ Ｐゴシック" pitchFamily="-8" charset="-128"/>
      </a:defRPr>
    </a:lvl1pPr>
    <a:lvl2pPr marL="457200" algn="l" rtl="0" eaLnBrk="0" fontAlgn="base" hangingPunct="0">
      <a:spcBef>
        <a:spcPct val="30000"/>
      </a:spcBef>
      <a:spcAft>
        <a:spcPct val="0"/>
      </a:spcAft>
      <a:defRPr sz="1200" kern="1200">
        <a:solidFill>
          <a:schemeClr val="tx1"/>
        </a:solidFill>
        <a:latin typeface="Times" pitchFamily="-8" charset="0"/>
        <a:ea typeface="ＭＳ Ｐゴシック" pitchFamily="-8" charset="-128"/>
        <a:cs typeface="+mn-cs"/>
      </a:defRPr>
    </a:lvl2pPr>
    <a:lvl3pPr marL="914400" algn="l" rtl="0" eaLnBrk="0" fontAlgn="base" hangingPunct="0">
      <a:spcBef>
        <a:spcPct val="30000"/>
      </a:spcBef>
      <a:spcAft>
        <a:spcPct val="0"/>
      </a:spcAft>
      <a:defRPr sz="1200" kern="1200">
        <a:solidFill>
          <a:schemeClr val="tx1"/>
        </a:solidFill>
        <a:latin typeface="Times" pitchFamily="-8" charset="0"/>
        <a:ea typeface="ＭＳ Ｐゴシック" pitchFamily="-8" charset="-128"/>
        <a:cs typeface="+mn-cs"/>
      </a:defRPr>
    </a:lvl3pPr>
    <a:lvl4pPr marL="1371600" algn="l" rtl="0" eaLnBrk="0" fontAlgn="base" hangingPunct="0">
      <a:spcBef>
        <a:spcPct val="30000"/>
      </a:spcBef>
      <a:spcAft>
        <a:spcPct val="0"/>
      </a:spcAft>
      <a:defRPr sz="1200" kern="1200">
        <a:solidFill>
          <a:schemeClr val="tx1"/>
        </a:solidFill>
        <a:latin typeface="Times" pitchFamily="-8" charset="0"/>
        <a:ea typeface="ＭＳ Ｐゴシック" pitchFamily="-8" charset="-128"/>
        <a:cs typeface="+mn-cs"/>
      </a:defRPr>
    </a:lvl4pPr>
    <a:lvl5pPr marL="1828800" algn="l" rtl="0" eaLnBrk="0" fontAlgn="base" hangingPunct="0">
      <a:spcBef>
        <a:spcPct val="30000"/>
      </a:spcBef>
      <a:spcAft>
        <a:spcPct val="0"/>
      </a:spcAft>
      <a:defRPr sz="1200" kern="1200">
        <a:solidFill>
          <a:schemeClr val="tx1"/>
        </a:solidFill>
        <a:latin typeface="Times" pitchFamily="-8" charset="0"/>
        <a:ea typeface="ＭＳ Ｐゴシック" pitchFamily="-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Introduce</a:t>
            </a:r>
            <a:r>
              <a:rPr lang="en-GB" baseline="0" dirty="0" smtClean="0"/>
              <a:t> selves.</a:t>
            </a:r>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1</a:t>
            </a:fld>
            <a:endParaRPr lang="en-US"/>
          </a:p>
        </p:txBody>
      </p:sp>
    </p:spTree>
    <p:extLst>
      <p:ext uri="{BB962C8B-B14F-4D97-AF65-F5344CB8AC3E}">
        <p14:creationId xmlns:p14="http://schemas.microsoft.com/office/powerpoint/2010/main" val="3827659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of</a:t>
            </a:r>
            <a:r>
              <a:rPr lang="en-GB" baseline="0" dirty="0" smtClean="0"/>
              <a:t> 3 different emotional regulation systems.</a:t>
            </a:r>
          </a:p>
          <a:p>
            <a:r>
              <a:rPr lang="en-GB" baseline="0" dirty="0" smtClean="0"/>
              <a:t>Explain drive and soothing first.</a:t>
            </a:r>
          </a:p>
          <a:p>
            <a:endParaRPr lang="en-GB" baseline="0" dirty="0" smtClean="0"/>
          </a:p>
          <a:p>
            <a:pPr defTabSz="966612">
              <a:defRPr/>
            </a:pPr>
            <a:r>
              <a:rPr lang="en-GB" baseline="0" dirty="0" smtClean="0"/>
              <a:t>Threat: </a:t>
            </a:r>
            <a:r>
              <a:rPr lang="en-GB" dirty="0" smtClean="0"/>
              <a:t>This links</a:t>
            </a:r>
            <a:r>
              <a:rPr lang="en-GB" baseline="0" dirty="0" smtClean="0"/>
              <a:t> to compassion in that Gilbert argues that compassion begins by recognising our mental mechanisms are survival orientated and are designed to protect us from harm.</a:t>
            </a:r>
          </a:p>
          <a:p>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10</a:t>
            </a:fld>
            <a:endParaRPr lang="en-US"/>
          </a:p>
        </p:txBody>
      </p:sp>
    </p:spTree>
    <p:extLst>
      <p:ext uri="{BB962C8B-B14F-4D97-AF65-F5344CB8AC3E}">
        <p14:creationId xmlns:p14="http://schemas.microsoft.com/office/powerpoint/2010/main" val="2568937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Research question</a:t>
            </a:r>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11</a:t>
            </a:fld>
            <a:endParaRPr lang="en-US"/>
          </a:p>
        </p:txBody>
      </p:sp>
    </p:spTree>
    <p:extLst>
      <p:ext uri="{BB962C8B-B14F-4D97-AF65-F5344CB8AC3E}">
        <p14:creationId xmlns:p14="http://schemas.microsoft.com/office/powerpoint/2010/main" val="2129176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 Individuals</a:t>
            </a:r>
            <a:r>
              <a:rPr lang="en-GB" baseline="0" dirty="0" smtClean="0"/>
              <a:t> expressed that it has helped them to develop skills to deal with the experience of being a student. This continued following 6 months of being a qualified nurse…e.g.</a:t>
            </a:r>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12</a:t>
            </a:fld>
            <a:endParaRPr lang="en-US"/>
          </a:p>
        </p:txBody>
      </p:sp>
    </p:spTree>
    <p:extLst>
      <p:ext uri="{BB962C8B-B14F-4D97-AF65-F5344CB8AC3E}">
        <p14:creationId xmlns:p14="http://schemas.microsoft.com/office/powerpoint/2010/main" val="23149861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16AA8D7-353C-444B-B266-65CDFF5D8FE9}" type="slidenum">
              <a:rPr lang="en-US" smtClean="0"/>
              <a:pPr/>
              <a:t>13</a:t>
            </a:fld>
            <a:endParaRPr lang="en-US"/>
          </a:p>
        </p:txBody>
      </p:sp>
    </p:spTree>
    <p:extLst>
      <p:ext uri="{BB962C8B-B14F-4D97-AF65-F5344CB8AC3E}">
        <p14:creationId xmlns:p14="http://schemas.microsoft.com/office/powerpoint/2010/main" val="50388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14</a:t>
            </a:fld>
            <a:endParaRPr lang="en-US"/>
          </a:p>
        </p:txBody>
      </p:sp>
    </p:spTree>
    <p:extLst>
      <p:ext uri="{BB962C8B-B14F-4D97-AF65-F5344CB8AC3E}">
        <p14:creationId xmlns:p14="http://schemas.microsoft.com/office/powerpoint/2010/main" val="2257572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2</a:t>
            </a:fld>
            <a:endParaRPr lang="en-US"/>
          </a:p>
        </p:txBody>
      </p:sp>
    </p:spTree>
    <p:extLst>
      <p:ext uri="{BB962C8B-B14F-4D97-AF65-F5344CB8AC3E}">
        <p14:creationId xmlns:p14="http://schemas.microsoft.com/office/powerpoint/2010/main" val="153772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Introduce</a:t>
            </a:r>
            <a:r>
              <a:rPr lang="en-GB" baseline="0" dirty="0" smtClean="0"/>
              <a:t> the reports and lack of compassion in nursing.</a:t>
            </a:r>
          </a:p>
          <a:p>
            <a:r>
              <a:rPr lang="en-GB" baseline="0" dirty="0" smtClean="0"/>
              <a:t>Increase in academia – led to none caring nurses.</a:t>
            </a:r>
          </a:p>
          <a:p>
            <a:r>
              <a:rPr lang="en-GB" baseline="0" dirty="0" smtClean="0"/>
              <a:t>But is it more complicated than that?</a:t>
            </a:r>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3</a:t>
            </a:fld>
            <a:endParaRPr lang="en-US"/>
          </a:p>
        </p:txBody>
      </p:sp>
    </p:spTree>
    <p:extLst>
      <p:ext uri="{BB962C8B-B14F-4D97-AF65-F5344CB8AC3E}">
        <p14:creationId xmlns:p14="http://schemas.microsoft.com/office/powerpoint/2010/main" val="147214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40" indent="-181240">
              <a:buFont typeface="Arial" panose="020B0604020202020204" pitchFamily="34" charset="0"/>
              <a:buChar char="•"/>
            </a:pPr>
            <a:r>
              <a:rPr lang="en-GB" dirty="0" smtClean="0"/>
              <a:t>Large</a:t>
            </a:r>
            <a:r>
              <a:rPr lang="en-GB" baseline="0" dirty="0" smtClean="0"/>
              <a:t> European cross-sectional study found that for every 10% increase in degree level nurses, mortality rate decreased by 7%. Suggests that increase in knowledge is a positive thing. However still concerns from service users that nurses have lost the ‘softer side.</a:t>
            </a:r>
          </a:p>
          <a:p>
            <a:endParaRPr lang="en-GB" baseline="0" dirty="0" smtClean="0"/>
          </a:p>
          <a:p>
            <a:pPr marL="181240" indent="-181240">
              <a:buFont typeface="Arial" panose="020B0604020202020204" pitchFamily="34" charset="0"/>
              <a:buChar char="•"/>
            </a:pPr>
            <a:r>
              <a:rPr lang="en-GB" baseline="0" dirty="0" smtClean="0"/>
              <a:t>More complex social process- compassion is time intensive. Also has affect on mortality. Increase in nurses workload by 1 patient increased likelihood of mortality by 7%. Higher nurse- patient rations in other countries in Europe than England.</a:t>
            </a:r>
          </a:p>
          <a:p>
            <a:endParaRPr lang="en-GB" dirty="0"/>
          </a:p>
          <a:p>
            <a:r>
              <a:rPr lang="en-GB" dirty="0" smtClean="0"/>
              <a:t>We</a:t>
            </a:r>
            <a:r>
              <a:rPr lang="en-GB" baseline="0" dirty="0" smtClean="0"/>
              <a:t> can explain this using compassion theory.</a:t>
            </a:r>
            <a:endParaRPr lang="en-GB" dirty="0" smtClean="0"/>
          </a:p>
        </p:txBody>
      </p:sp>
      <p:sp>
        <p:nvSpPr>
          <p:cNvPr id="4" name="Slide Number Placeholder 3"/>
          <p:cNvSpPr>
            <a:spLocks noGrp="1"/>
          </p:cNvSpPr>
          <p:nvPr>
            <p:ph type="sldNum" sz="quarter" idx="10"/>
          </p:nvPr>
        </p:nvSpPr>
        <p:spPr/>
        <p:txBody>
          <a:bodyPr/>
          <a:lstStyle/>
          <a:p>
            <a:fld id="{616AA8D7-353C-444B-B266-65CDFF5D8FE9}" type="slidenum">
              <a:rPr lang="en-US" smtClean="0"/>
              <a:pPr/>
              <a:t>4</a:t>
            </a:fld>
            <a:endParaRPr lang="en-US"/>
          </a:p>
        </p:txBody>
      </p:sp>
    </p:spTree>
    <p:extLst>
      <p:ext uri="{BB962C8B-B14F-4D97-AF65-F5344CB8AC3E}">
        <p14:creationId xmlns:p14="http://schemas.microsoft.com/office/powerpoint/2010/main" val="7038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of</a:t>
            </a:r>
            <a:r>
              <a:rPr lang="en-GB" baseline="0" dirty="0" smtClean="0"/>
              <a:t> 3 different emotional regulation systems.</a:t>
            </a:r>
          </a:p>
          <a:p>
            <a:r>
              <a:rPr lang="en-GB" baseline="0" dirty="0" smtClean="0"/>
              <a:t>Explain drive and soothing first.</a:t>
            </a:r>
          </a:p>
          <a:p>
            <a:endParaRPr lang="en-GB" baseline="0" dirty="0" smtClean="0"/>
          </a:p>
          <a:p>
            <a:pPr defTabSz="966612">
              <a:defRPr/>
            </a:pPr>
            <a:r>
              <a:rPr lang="en-GB" baseline="0" dirty="0" smtClean="0"/>
              <a:t>Threat: </a:t>
            </a:r>
            <a:r>
              <a:rPr lang="en-GB" dirty="0" smtClean="0"/>
              <a:t>This links</a:t>
            </a:r>
            <a:r>
              <a:rPr lang="en-GB" baseline="0" dirty="0" smtClean="0"/>
              <a:t> to compassion in that Gilbert argues that compassion begins by recognising our mental mechanisms are survival orientated and are designed to protect us from harm.</a:t>
            </a:r>
          </a:p>
          <a:p>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5</a:t>
            </a:fld>
            <a:endParaRPr lang="en-US"/>
          </a:p>
        </p:txBody>
      </p:sp>
    </p:spTree>
    <p:extLst>
      <p:ext uri="{BB962C8B-B14F-4D97-AF65-F5344CB8AC3E}">
        <p14:creationId xmlns:p14="http://schemas.microsoft.com/office/powerpoint/2010/main" val="2584696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r>
              <a:rPr lang="en-GB" baseline="0" dirty="0" smtClean="0"/>
              <a:t>Talk about fight or flight.</a:t>
            </a:r>
          </a:p>
          <a:p>
            <a:endParaRPr lang="en-GB" baseline="0" dirty="0" smtClean="0"/>
          </a:p>
          <a:p>
            <a:r>
              <a:rPr lang="en-GB" dirty="0" smtClean="0"/>
              <a:t>Threats</a:t>
            </a:r>
            <a:r>
              <a:rPr lang="en-GB" baseline="0" dirty="0" smtClean="0"/>
              <a:t> in healthcare service – low staffing and lack of resources, (these are viewed by healthcare professionals </a:t>
            </a:r>
            <a:endParaRPr lang="en-GB" dirty="0" smtClean="0"/>
          </a:p>
          <a:p>
            <a:endParaRPr lang="en-GB" dirty="0" smtClean="0"/>
          </a:p>
          <a:p>
            <a:r>
              <a:rPr lang="en-GB" dirty="0" smtClean="0"/>
              <a:t>Gilbert</a:t>
            </a:r>
            <a:r>
              <a:rPr lang="en-GB" baseline="0" dirty="0" smtClean="0"/>
              <a:t> argues that the threat in the healthcare culture can lead to constant defensive reaction that results in a lack of compassion being expressed. (these are what have been identified in a number of surveys.)</a:t>
            </a:r>
          </a:p>
          <a:p>
            <a:endParaRPr lang="en-GB" baseline="0" dirty="0" smtClean="0"/>
          </a:p>
          <a:p>
            <a:r>
              <a:rPr lang="en-GB" baseline="0" dirty="0" smtClean="0"/>
              <a:t>As previously said pre-</a:t>
            </a:r>
            <a:r>
              <a:rPr lang="en-GB" baseline="0" dirty="0" err="1" smtClean="0"/>
              <a:t>reg</a:t>
            </a:r>
            <a:r>
              <a:rPr lang="en-GB" baseline="0" dirty="0" smtClean="0"/>
              <a:t> nurses initially feel excited about their role however these pressures can lead to individuals working in a negative environment. environment with no role models. This in turn can cause student nurses and newly qualified nurses feeling vulnerable, overwhelmed and frustrated as they want to be compassionate and remain compassionate whilst accepting the realisation that they may need to adapt in order to survive in practice. Working in this environment is a difficult thing for many students/newly qualified nurses.</a:t>
            </a:r>
          </a:p>
        </p:txBody>
      </p:sp>
      <p:sp>
        <p:nvSpPr>
          <p:cNvPr id="4" name="Slide Number Placeholder 3"/>
          <p:cNvSpPr>
            <a:spLocks noGrp="1"/>
          </p:cNvSpPr>
          <p:nvPr>
            <p:ph type="sldNum" sz="quarter" idx="10"/>
          </p:nvPr>
        </p:nvSpPr>
        <p:spPr/>
        <p:txBody>
          <a:bodyPr/>
          <a:lstStyle/>
          <a:p>
            <a:fld id="{616AA8D7-353C-444B-B266-65CDFF5D8FE9}" type="slidenum">
              <a:rPr lang="en-US" smtClean="0"/>
              <a:pPr/>
              <a:t>6</a:t>
            </a:fld>
            <a:endParaRPr lang="en-US"/>
          </a:p>
        </p:txBody>
      </p:sp>
    </p:spTree>
    <p:extLst>
      <p:ext uri="{BB962C8B-B14F-4D97-AF65-F5344CB8AC3E}">
        <p14:creationId xmlns:p14="http://schemas.microsoft.com/office/powerpoint/2010/main" val="2479853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a:t>
            </a:r>
            <a:r>
              <a:rPr lang="en-GB" baseline="0" dirty="0" smtClean="0"/>
              <a:t> uses the different facets of a compassionate mind.</a:t>
            </a:r>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7</a:t>
            </a:fld>
            <a:endParaRPr lang="en-US"/>
          </a:p>
        </p:txBody>
      </p:sp>
    </p:spTree>
    <p:extLst>
      <p:ext uri="{BB962C8B-B14F-4D97-AF65-F5344CB8AC3E}">
        <p14:creationId xmlns:p14="http://schemas.microsoft.com/office/powerpoint/2010/main" val="499728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Brief explanation</a:t>
            </a:r>
            <a:r>
              <a:rPr lang="en-GB" baseline="0" dirty="0" smtClean="0"/>
              <a:t> of the attributes and skills.</a:t>
            </a:r>
          </a:p>
          <a:p>
            <a:endParaRPr lang="en-GB" baseline="0" dirty="0" smtClean="0"/>
          </a:p>
          <a:p>
            <a:r>
              <a:rPr lang="en-GB" baseline="0" dirty="0" smtClean="0"/>
              <a:t>Attention – paying attention to what is the critical voice – brief explanation of the critical voice and explain how that can help with the attributes of compassion.</a:t>
            </a:r>
          </a:p>
          <a:p>
            <a:endParaRPr lang="en-GB" baseline="0" dirty="0" smtClean="0"/>
          </a:p>
          <a:p>
            <a:r>
              <a:rPr lang="en-GB" baseline="0" dirty="0" smtClean="0"/>
              <a:t>Mantra – notice and explore.</a:t>
            </a:r>
            <a:endParaRPr lang="en-GB" dirty="0"/>
          </a:p>
        </p:txBody>
      </p:sp>
      <p:sp>
        <p:nvSpPr>
          <p:cNvPr id="4" name="Slide Number Placeholder 3"/>
          <p:cNvSpPr>
            <a:spLocks noGrp="1"/>
          </p:cNvSpPr>
          <p:nvPr>
            <p:ph type="sldNum" sz="quarter" idx="10"/>
          </p:nvPr>
        </p:nvSpPr>
        <p:spPr/>
        <p:txBody>
          <a:bodyPr/>
          <a:lstStyle/>
          <a:p>
            <a:fld id="{616AA8D7-353C-444B-B266-65CDFF5D8FE9}" type="slidenum">
              <a:rPr lang="en-US" smtClean="0"/>
              <a:pPr/>
              <a:t>8</a:t>
            </a:fld>
            <a:endParaRPr lang="en-US"/>
          </a:p>
        </p:txBody>
      </p:sp>
    </p:spTree>
    <p:extLst>
      <p:ext uri="{BB962C8B-B14F-4D97-AF65-F5344CB8AC3E}">
        <p14:creationId xmlns:p14="http://schemas.microsoft.com/office/powerpoint/2010/main" val="799606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Grounding – not about relaxing aim is to ensure individuals are in the moment and there minds are not elsewhere. It gives individuals a breathing space before the start of the session which can aide better reflection.</a:t>
            </a:r>
          </a:p>
          <a:p>
            <a:endParaRPr lang="en-GB" baseline="0" dirty="0" smtClean="0"/>
          </a:p>
          <a:p>
            <a:r>
              <a:rPr lang="en-GB" baseline="0" dirty="0" smtClean="0"/>
              <a:t>Just a taster – number of different grounding exercises you can try.</a:t>
            </a:r>
          </a:p>
          <a:p>
            <a:endParaRPr lang="en-GB" baseline="0" dirty="0" smtClean="0"/>
          </a:p>
          <a:p>
            <a:r>
              <a:rPr lang="en-GB" baseline="0" dirty="0" smtClean="0"/>
              <a:t>Susanna is a newly qualified nurse who has already had her values going into nursing questioned- play from start to 1.51.</a:t>
            </a:r>
          </a:p>
          <a:p>
            <a:endParaRPr lang="en-GB" baseline="0" dirty="0" smtClean="0"/>
          </a:p>
          <a:p>
            <a:r>
              <a:rPr lang="en-GB" baseline="0" dirty="0" smtClean="0"/>
              <a:t>Role play!</a:t>
            </a:r>
          </a:p>
        </p:txBody>
      </p:sp>
      <p:sp>
        <p:nvSpPr>
          <p:cNvPr id="4" name="Slide Number Placeholder 3"/>
          <p:cNvSpPr>
            <a:spLocks noGrp="1"/>
          </p:cNvSpPr>
          <p:nvPr>
            <p:ph type="sldNum" sz="quarter" idx="10"/>
          </p:nvPr>
        </p:nvSpPr>
        <p:spPr/>
        <p:txBody>
          <a:bodyPr/>
          <a:lstStyle/>
          <a:p>
            <a:fld id="{616AA8D7-353C-444B-B266-65CDFF5D8FE9}" type="slidenum">
              <a:rPr lang="en-US" smtClean="0"/>
              <a:pPr/>
              <a:t>9</a:t>
            </a:fld>
            <a:endParaRPr lang="en-US"/>
          </a:p>
        </p:txBody>
      </p:sp>
    </p:spTree>
    <p:extLst>
      <p:ext uri="{BB962C8B-B14F-4D97-AF65-F5344CB8AC3E}">
        <p14:creationId xmlns:p14="http://schemas.microsoft.com/office/powerpoint/2010/main" val="12660525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6"/>
          <p:cNvSpPr>
            <a:spLocks noChangeArrowheads="1"/>
          </p:cNvSpPr>
          <p:nvPr userDrawn="1"/>
        </p:nvSpPr>
        <p:spPr bwMode="auto">
          <a:xfrm>
            <a:off x="255588" y="1066800"/>
            <a:ext cx="8610600" cy="5029200"/>
          </a:xfrm>
          <a:prstGeom prst="rect">
            <a:avLst/>
          </a:prstGeom>
          <a:solidFill>
            <a:srgbClr val="F2F2F2"/>
          </a:solidFill>
          <a:ln w="9525">
            <a:noFill/>
            <a:miter lim="800000"/>
            <a:headEnd/>
            <a:tailEnd/>
          </a:ln>
          <a:effectLst/>
        </p:spPr>
        <p:txBody>
          <a:bodyPr wrap="none" anchor="ctr"/>
          <a:lstStyle/>
          <a:p>
            <a:pPr algn="ctr"/>
            <a:endParaRPr lang="en-US" baseline="0">
              <a:solidFill>
                <a:srgbClr val="E9E9E8"/>
              </a:solidFill>
            </a:endParaRPr>
          </a:p>
        </p:txBody>
      </p:sp>
      <p:sp>
        <p:nvSpPr>
          <p:cNvPr id="6161" name="Rectangle 17"/>
          <p:cNvSpPr>
            <a:spLocks noGrp="1" noChangeArrowheads="1"/>
          </p:cNvSpPr>
          <p:nvPr>
            <p:ph type="ctrTitle"/>
          </p:nvPr>
        </p:nvSpPr>
        <p:spPr>
          <a:xfrm>
            <a:off x="381000" y="1219200"/>
            <a:ext cx="7772400" cy="2286000"/>
          </a:xfrm>
        </p:spPr>
        <p:txBody>
          <a:bodyPr/>
          <a:lstStyle>
            <a:lvl1pPr>
              <a:lnSpc>
                <a:spcPct val="85000"/>
              </a:lnSpc>
              <a:defRPr sz="5000"/>
            </a:lvl1pPr>
          </a:lstStyle>
          <a:p>
            <a:r>
              <a:rPr lang="en-US" dirty="0" smtClean="0"/>
              <a:t>Click to edit Master title style</a:t>
            </a:r>
            <a:endParaRPr lang="en-US" dirty="0"/>
          </a:p>
        </p:txBody>
      </p:sp>
      <p:sp>
        <p:nvSpPr>
          <p:cNvPr id="6162" name="Rectangle 18"/>
          <p:cNvSpPr>
            <a:spLocks noGrp="1" noChangeArrowheads="1"/>
          </p:cNvSpPr>
          <p:nvPr>
            <p:ph type="subTitle" idx="1"/>
          </p:nvPr>
        </p:nvSpPr>
        <p:spPr>
          <a:xfrm>
            <a:off x="381000" y="5334000"/>
            <a:ext cx="6400800" cy="609600"/>
          </a:xfrm>
          <a:ln>
            <a:solidFill>
              <a:srgbClr val="032553"/>
            </a:solidFill>
          </a:ln>
        </p:spPr>
        <p:txBody>
          <a:bodyPr/>
          <a:lstStyle>
            <a:lvl1pPr marL="0" indent="0">
              <a:buFontTx/>
              <a:buNone/>
              <a:defRPr sz="2200"/>
            </a:lvl1pPr>
          </a:lstStyle>
          <a:p>
            <a:r>
              <a:rPr lang="en-US" smtClean="0"/>
              <a:t>Click to edit Master subtitle style</a:t>
            </a:r>
            <a:endParaRPr lang="en-US"/>
          </a:p>
        </p:txBody>
      </p:sp>
      <p:sp>
        <p:nvSpPr>
          <p:cNvPr id="6" name="Rectangle 19"/>
          <p:cNvSpPr>
            <a:spLocks noGrp="1" noChangeArrowheads="1"/>
          </p:cNvSpPr>
          <p:nvPr>
            <p:ph type="dt" sz="half" idx="10"/>
          </p:nvPr>
        </p:nvSpPr>
        <p:spPr/>
        <p:txBody>
          <a:bodyPr/>
          <a:lstStyle>
            <a:lvl1pPr>
              <a:defRPr/>
            </a:lvl1pPr>
          </a:lstStyle>
          <a:p>
            <a:fld id="{0A63D416-F2BD-6F45-AFD2-B0DEB5E21B82}" type="datetime1">
              <a:rPr lang="en-US"/>
              <a:pPr/>
              <a:t>10/20/2016</a:t>
            </a:fld>
            <a:endParaRPr lang="en-US"/>
          </a:p>
        </p:txBody>
      </p:sp>
      <p:sp>
        <p:nvSpPr>
          <p:cNvPr id="7" name="Rectangle 21"/>
          <p:cNvSpPr>
            <a:spLocks noGrp="1" noChangeArrowheads="1"/>
          </p:cNvSpPr>
          <p:nvPr>
            <p:ph type="sldNum" sz="quarter" idx="11"/>
          </p:nvPr>
        </p:nvSpPr>
        <p:spPr/>
        <p:txBody>
          <a:bodyPr/>
          <a:lstStyle>
            <a:lvl1pPr>
              <a:defRPr/>
            </a:lvl1pPr>
          </a:lstStyle>
          <a:p>
            <a:fld id="{AC253545-41CD-FC4F-BE87-E35B43DED19D}" type="slidenum">
              <a:rPr lang="en-US"/>
              <a:pPr/>
              <a:t>‹#›</a:t>
            </a:fld>
            <a:endParaRPr lang="en-US"/>
          </a:p>
        </p:txBody>
      </p:sp>
      <p:sp>
        <p:nvSpPr>
          <p:cNvPr id="8" name="Rectangle 23"/>
          <p:cNvSpPr>
            <a:spLocks noGrp="1" noChangeArrowheads="1"/>
          </p:cNvSpPr>
          <p:nvPr>
            <p:ph type="ftr" sz="quarter" idx="12"/>
          </p:nvPr>
        </p:nvSpPr>
        <p:spPr/>
        <p:txBody>
          <a:bodyPr/>
          <a:lstStyle>
            <a:lvl1pPr>
              <a:defRPr/>
            </a:lvl1pPr>
          </a:lstStyle>
          <a:p>
            <a:r>
              <a:rPr lang="en-US"/>
              <a:t>Event Name and Venue</a:t>
            </a:r>
          </a:p>
        </p:txBody>
      </p:sp>
      <p:grpSp>
        <p:nvGrpSpPr>
          <p:cNvPr id="9" name="Group 3"/>
          <p:cNvGrpSpPr>
            <a:grpSpLocks/>
          </p:cNvGrpSpPr>
          <p:nvPr userDrawn="1"/>
        </p:nvGrpSpPr>
        <p:grpSpPr bwMode="auto">
          <a:xfrm>
            <a:off x="0" y="-26988"/>
            <a:ext cx="9144000" cy="1079501"/>
            <a:chOff x="0" y="-27384"/>
            <a:chExt cx="9144000" cy="1080120"/>
          </a:xfrm>
        </p:grpSpPr>
        <p:pic>
          <p:nvPicPr>
            <p:cNvPr id="10" name="Picture 4"/>
            <p:cNvPicPr>
              <a:picLocks noChangeArrowheads="1"/>
            </p:cNvPicPr>
            <p:nvPr/>
          </p:nvPicPr>
          <p:blipFill>
            <a:blip r:embed="rId2">
              <a:extLst>
                <a:ext uri="{28A0092B-C50C-407E-A947-70E740481C1C}">
                  <a14:useLocalDpi xmlns:a14="http://schemas.microsoft.com/office/drawing/2010/main" val="0"/>
                </a:ext>
              </a:extLst>
            </a:blip>
            <a:srcRect l="17361" r="25729"/>
            <a:stretch>
              <a:fillRect/>
            </a:stretch>
          </p:blipFill>
          <p:spPr bwMode="auto">
            <a:xfrm>
              <a:off x="0" y="-27384"/>
              <a:ext cx="9144000" cy="108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0"/>
              <a:ext cx="86042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994753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68F6C011-583F-8D46-AECE-C1090AF8DEBC}" type="datetime1">
              <a:rPr lang="en-US"/>
              <a:pPr/>
              <a:t>10/20/2016</a:t>
            </a:fld>
            <a:endParaRPr lang="en-US" sz="900"/>
          </a:p>
        </p:txBody>
      </p:sp>
      <p:sp>
        <p:nvSpPr>
          <p:cNvPr id="3" name="Rectangle 5"/>
          <p:cNvSpPr>
            <a:spLocks noGrp="1" noChangeArrowheads="1"/>
          </p:cNvSpPr>
          <p:nvPr>
            <p:ph type="ftr" sz="quarter" idx="11"/>
          </p:nvPr>
        </p:nvSpPr>
        <p:spPr>
          <a:ln/>
        </p:spPr>
        <p:txBody>
          <a:bodyPr/>
          <a:lstStyle>
            <a:lvl1pPr>
              <a:defRPr/>
            </a:lvl1pPr>
          </a:lstStyle>
          <a:p>
            <a:r>
              <a:rPr lang="en-US"/>
              <a:t>Event Name and Venue</a:t>
            </a:r>
          </a:p>
        </p:txBody>
      </p:sp>
      <p:sp>
        <p:nvSpPr>
          <p:cNvPr id="4" name="Rectangle 6"/>
          <p:cNvSpPr>
            <a:spLocks noGrp="1" noChangeArrowheads="1"/>
          </p:cNvSpPr>
          <p:nvPr>
            <p:ph type="sldNum" sz="quarter" idx="12"/>
          </p:nvPr>
        </p:nvSpPr>
        <p:spPr>
          <a:ln/>
        </p:spPr>
        <p:txBody>
          <a:bodyPr/>
          <a:lstStyle>
            <a:lvl1pPr>
              <a:defRPr/>
            </a:lvl1pPr>
          </a:lstStyle>
          <a:p>
            <a:fld id="{E3E76792-7B07-1B41-80B9-609CDA99349B}" type="slidenum">
              <a:rPr lang="en-US"/>
              <a:pPr/>
              <a:t>‹#›</a:t>
            </a:fld>
            <a:endParaRPr lang="en-US"/>
          </a:p>
        </p:txBody>
      </p:sp>
    </p:spTree>
    <p:extLst>
      <p:ext uri="{BB962C8B-B14F-4D97-AF65-F5344CB8AC3E}">
        <p14:creationId xmlns:p14="http://schemas.microsoft.com/office/powerpoint/2010/main" val="149215804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DD112D59-05A4-014E-B689-FE6DD5745A16}" type="datetime1">
              <a:rPr lang="en-US"/>
              <a:pPr/>
              <a:t>10/20/2016</a:t>
            </a:fld>
            <a:endParaRPr lang="en-US" sz="900"/>
          </a:p>
        </p:txBody>
      </p:sp>
      <p:sp>
        <p:nvSpPr>
          <p:cNvPr id="3" name="Rectangle 5"/>
          <p:cNvSpPr>
            <a:spLocks noGrp="1" noChangeArrowheads="1"/>
          </p:cNvSpPr>
          <p:nvPr>
            <p:ph type="ftr" sz="quarter" idx="11"/>
          </p:nvPr>
        </p:nvSpPr>
        <p:spPr>
          <a:ln/>
        </p:spPr>
        <p:txBody>
          <a:bodyPr/>
          <a:lstStyle>
            <a:lvl1pPr>
              <a:defRPr/>
            </a:lvl1pPr>
          </a:lstStyle>
          <a:p>
            <a:r>
              <a:rPr lang="en-US"/>
              <a:t>Event Name and Venue</a:t>
            </a:r>
          </a:p>
        </p:txBody>
      </p:sp>
      <p:sp>
        <p:nvSpPr>
          <p:cNvPr id="4" name="Rectangle 6"/>
          <p:cNvSpPr>
            <a:spLocks noGrp="1" noChangeArrowheads="1"/>
          </p:cNvSpPr>
          <p:nvPr>
            <p:ph type="sldNum" sz="quarter" idx="12"/>
          </p:nvPr>
        </p:nvSpPr>
        <p:spPr>
          <a:ln/>
        </p:spPr>
        <p:txBody>
          <a:bodyPr/>
          <a:lstStyle>
            <a:lvl1pPr>
              <a:defRPr/>
            </a:lvl1pPr>
          </a:lstStyle>
          <a:p>
            <a:fld id="{5416C750-24DD-314D-9A5E-B212962A5430}" type="slidenum">
              <a:rPr lang="en-US"/>
              <a:pPr/>
              <a:t>‹#›</a:t>
            </a:fld>
            <a:endParaRPr lang="en-US"/>
          </a:p>
        </p:txBody>
      </p:sp>
    </p:spTree>
    <p:extLst>
      <p:ext uri="{BB962C8B-B14F-4D97-AF65-F5344CB8AC3E}">
        <p14:creationId xmlns:p14="http://schemas.microsoft.com/office/powerpoint/2010/main" val="3964662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152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baseline="0">
                <a:solidFill>
                  <a:srgbClr val="999999"/>
                </a:solidFill>
                <a:latin typeface="Arial" charset="0"/>
              </a:defRPr>
            </a:lvl1pPr>
          </a:lstStyle>
          <a:p>
            <a:fld id="{8E319EC9-8634-E043-8006-99E0239C539D}" type="datetime1">
              <a:rPr lang="en-US"/>
              <a:pPr/>
              <a:t>10/20/2016</a:t>
            </a:fld>
            <a:endParaRPr lang="en-US" sz="900"/>
          </a:p>
        </p:txBody>
      </p:sp>
      <p:sp>
        <p:nvSpPr>
          <p:cNvPr id="1029" name="Rectangle 5"/>
          <p:cNvSpPr>
            <a:spLocks noGrp="1" noChangeArrowheads="1"/>
          </p:cNvSpPr>
          <p:nvPr>
            <p:ph type="ftr" sz="quarter" idx="3"/>
          </p:nvPr>
        </p:nvSpPr>
        <p:spPr bwMode="auto">
          <a:xfrm>
            <a:off x="5867400" y="624840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baseline="0">
                <a:solidFill>
                  <a:schemeClr val="bg2"/>
                </a:solidFill>
                <a:latin typeface="Arial" charset="0"/>
              </a:defRPr>
            </a:lvl1pPr>
          </a:lstStyle>
          <a:p>
            <a:r>
              <a:rPr lang="en-US"/>
              <a:t>Event Name and Venue</a:t>
            </a:r>
          </a:p>
        </p:txBody>
      </p:sp>
      <p:sp>
        <p:nvSpPr>
          <p:cNvPr id="1030" name="Rectangle 6"/>
          <p:cNvSpPr>
            <a:spLocks noGrp="1" noChangeArrowheads="1"/>
          </p:cNvSpPr>
          <p:nvPr>
            <p:ph type="sldNum" sz="quarter" idx="4"/>
          </p:nvPr>
        </p:nvSpPr>
        <p:spPr bwMode="auto">
          <a:xfrm>
            <a:off x="8534400" y="6248400"/>
            <a:ext cx="381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baseline="0">
                <a:solidFill>
                  <a:schemeClr val="bg2"/>
                </a:solidFill>
                <a:latin typeface="Arial" charset="0"/>
              </a:defRPr>
            </a:lvl1pPr>
          </a:lstStyle>
          <a:p>
            <a:fld id="{2EEBD82B-246D-1640-A3C5-A6DC9D5FB624}" type="slidenum">
              <a:rPr lang="en-US"/>
              <a:pPr/>
              <a:t>‹#›</a:t>
            </a:fld>
            <a:endParaRPr lang="en-US"/>
          </a:p>
        </p:txBody>
      </p:sp>
      <p:sp>
        <p:nvSpPr>
          <p:cNvPr id="1072" name="Rectangle 48"/>
          <p:cNvSpPr>
            <a:spLocks noChangeArrowheads="1"/>
          </p:cNvSpPr>
          <p:nvPr/>
        </p:nvSpPr>
        <p:spPr bwMode="auto">
          <a:xfrm>
            <a:off x="255588" y="1066800"/>
            <a:ext cx="8610600" cy="5029200"/>
          </a:xfrm>
          <a:prstGeom prst="rect">
            <a:avLst/>
          </a:prstGeom>
          <a:solidFill>
            <a:srgbClr val="F2F2F2"/>
          </a:solidFill>
          <a:ln w="9525">
            <a:noFill/>
            <a:miter lim="800000"/>
            <a:headEnd/>
            <a:tailEnd/>
          </a:ln>
          <a:effectLst/>
        </p:spPr>
        <p:txBody>
          <a:bodyPr wrap="none" anchor="ctr"/>
          <a:lstStyle/>
          <a:p>
            <a:pPr algn="ctr"/>
            <a:endParaRPr lang="en-US" baseline="0">
              <a:solidFill>
                <a:srgbClr val="E9E9E8"/>
              </a:solidFill>
            </a:endParaRPr>
          </a:p>
        </p:txBody>
      </p:sp>
      <p:sp>
        <p:nvSpPr>
          <p:cNvPr id="2" name="Rectangle 52"/>
          <p:cNvSpPr>
            <a:spLocks noGrp="1" noChangeArrowheads="1"/>
          </p:cNvSpPr>
          <p:nvPr>
            <p:ph type="title"/>
          </p:nvPr>
        </p:nvSpPr>
        <p:spPr bwMode="auto">
          <a:xfrm>
            <a:off x="381000" y="1219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US"/>
          </a:p>
        </p:txBody>
      </p:sp>
      <p:sp>
        <p:nvSpPr>
          <p:cNvPr id="1031" name="Rectangle 53"/>
          <p:cNvSpPr>
            <a:spLocks noGrp="1" noChangeArrowheads="1"/>
          </p:cNvSpPr>
          <p:nvPr>
            <p:ph type="body" idx="1"/>
          </p:nvPr>
        </p:nvSpPr>
        <p:spPr bwMode="auto">
          <a:xfrm>
            <a:off x="381000" y="2362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9" name="Group 3"/>
          <p:cNvGrpSpPr>
            <a:grpSpLocks/>
          </p:cNvGrpSpPr>
          <p:nvPr userDrawn="1"/>
        </p:nvGrpSpPr>
        <p:grpSpPr bwMode="auto">
          <a:xfrm>
            <a:off x="0" y="-26988"/>
            <a:ext cx="9144000" cy="1079501"/>
            <a:chOff x="0" y="-27384"/>
            <a:chExt cx="9144000" cy="1080120"/>
          </a:xfrm>
        </p:grpSpPr>
        <p:pic>
          <p:nvPicPr>
            <p:cNvPr id="10" name="Picture 4"/>
            <p:cNvPicPr>
              <a:picLocks noChangeArrowheads="1"/>
            </p:cNvPicPr>
            <p:nvPr/>
          </p:nvPicPr>
          <p:blipFill>
            <a:blip r:embed="rId5">
              <a:extLst>
                <a:ext uri="{28A0092B-C50C-407E-A947-70E740481C1C}">
                  <a14:useLocalDpi xmlns:a14="http://schemas.microsoft.com/office/drawing/2010/main" val="0"/>
                </a:ext>
              </a:extLst>
            </a:blip>
            <a:srcRect l="17361" r="25729"/>
            <a:stretch>
              <a:fillRect/>
            </a:stretch>
          </p:blipFill>
          <p:spPr bwMode="auto">
            <a:xfrm>
              <a:off x="0" y="-27384"/>
              <a:ext cx="9144000" cy="108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 y="0"/>
              <a:ext cx="86042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75" r:id="rId1"/>
    <p:sldLayoutId id="2147483673" r:id="rId2"/>
    <p:sldLayoutId id="2147483674" r:id="rId3"/>
  </p:sldLayoutIdLst>
  <p:hf hdr="0"/>
  <p:txStyles>
    <p:titleStyle>
      <a:lvl1pPr algn="l" rtl="0" eaLnBrk="1" fontAlgn="base" hangingPunct="1">
        <a:spcBef>
          <a:spcPct val="0"/>
        </a:spcBef>
        <a:spcAft>
          <a:spcPct val="0"/>
        </a:spcAft>
        <a:defRPr sz="3200">
          <a:solidFill>
            <a:srgbClr val="003366"/>
          </a:solidFill>
          <a:latin typeface="+mj-lt"/>
          <a:ea typeface="ＭＳ Ｐゴシック" pitchFamily="-8" charset="-128"/>
          <a:cs typeface="ＭＳ Ｐゴシック" pitchFamily="-8" charset="-128"/>
        </a:defRPr>
      </a:lvl1pPr>
      <a:lvl2pPr algn="l" rtl="0" eaLnBrk="1" fontAlgn="base" hangingPunct="1">
        <a:spcBef>
          <a:spcPct val="0"/>
        </a:spcBef>
        <a:spcAft>
          <a:spcPct val="0"/>
        </a:spcAft>
        <a:defRPr sz="3200">
          <a:solidFill>
            <a:srgbClr val="003366"/>
          </a:solidFill>
          <a:latin typeface="Arial" pitchFamily="-8" charset="0"/>
          <a:ea typeface="ＭＳ Ｐゴシック" pitchFamily="-8" charset="-128"/>
          <a:cs typeface="ＭＳ Ｐゴシック" pitchFamily="-8" charset="-128"/>
        </a:defRPr>
      </a:lvl2pPr>
      <a:lvl3pPr algn="l" rtl="0" eaLnBrk="1" fontAlgn="base" hangingPunct="1">
        <a:spcBef>
          <a:spcPct val="0"/>
        </a:spcBef>
        <a:spcAft>
          <a:spcPct val="0"/>
        </a:spcAft>
        <a:defRPr sz="3200">
          <a:solidFill>
            <a:srgbClr val="003366"/>
          </a:solidFill>
          <a:latin typeface="Arial" pitchFamily="-8" charset="0"/>
          <a:ea typeface="ＭＳ Ｐゴシック" pitchFamily="-8" charset="-128"/>
          <a:cs typeface="ＭＳ Ｐゴシック" pitchFamily="-8" charset="-128"/>
        </a:defRPr>
      </a:lvl3pPr>
      <a:lvl4pPr algn="l" rtl="0" eaLnBrk="1" fontAlgn="base" hangingPunct="1">
        <a:spcBef>
          <a:spcPct val="0"/>
        </a:spcBef>
        <a:spcAft>
          <a:spcPct val="0"/>
        </a:spcAft>
        <a:defRPr sz="3200">
          <a:solidFill>
            <a:srgbClr val="003366"/>
          </a:solidFill>
          <a:latin typeface="Arial" pitchFamily="-8" charset="0"/>
          <a:ea typeface="ＭＳ Ｐゴシック" pitchFamily="-8" charset="-128"/>
          <a:cs typeface="ＭＳ Ｐゴシック" pitchFamily="-8" charset="-128"/>
        </a:defRPr>
      </a:lvl4pPr>
      <a:lvl5pPr algn="l" rtl="0" eaLnBrk="1" fontAlgn="base" hangingPunct="1">
        <a:spcBef>
          <a:spcPct val="0"/>
        </a:spcBef>
        <a:spcAft>
          <a:spcPct val="0"/>
        </a:spcAft>
        <a:defRPr sz="3200">
          <a:solidFill>
            <a:srgbClr val="003366"/>
          </a:solidFill>
          <a:latin typeface="Arial" pitchFamily="-8" charset="0"/>
          <a:ea typeface="ＭＳ Ｐゴシック" pitchFamily="-8" charset="-128"/>
          <a:cs typeface="ＭＳ Ｐゴシック" pitchFamily="-8" charset="-128"/>
        </a:defRPr>
      </a:lvl5pPr>
      <a:lvl6pPr marL="457200" algn="l" rtl="0" eaLnBrk="1" fontAlgn="base" hangingPunct="1">
        <a:spcBef>
          <a:spcPct val="0"/>
        </a:spcBef>
        <a:spcAft>
          <a:spcPct val="0"/>
        </a:spcAft>
        <a:defRPr sz="3200">
          <a:solidFill>
            <a:srgbClr val="003366"/>
          </a:solidFill>
          <a:latin typeface="Arial" pitchFamily="-8" charset="0"/>
        </a:defRPr>
      </a:lvl6pPr>
      <a:lvl7pPr marL="914400" algn="l" rtl="0" eaLnBrk="1" fontAlgn="base" hangingPunct="1">
        <a:spcBef>
          <a:spcPct val="0"/>
        </a:spcBef>
        <a:spcAft>
          <a:spcPct val="0"/>
        </a:spcAft>
        <a:defRPr sz="3200">
          <a:solidFill>
            <a:srgbClr val="003366"/>
          </a:solidFill>
          <a:latin typeface="Arial" pitchFamily="-8" charset="0"/>
        </a:defRPr>
      </a:lvl7pPr>
      <a:lvl8pPr marL="1371600" algn="l" rtl="0" eaLnBrk="1" fontAlgn="base" hangingPunct="1">
        <a:spcBef>
          <a:spcPct val="0"/>
        </a:spcBef>
        <a:spcAft>
          <a:spcPct val="0"/>
        </a:spcAft>
        <a:defRPr sz="3200">
          <a:solidFill>
            <a:srgbClr val="003366"/>
          </a:solidFill>
          <a:latin typeface="Arial" pitchFamily="-8" charset="0"/>
        </a:defRPr>
      </a:lvl8pPr>
      <a:lvl9pPr marL="1828800" algn="l" rtl="0" eaLnBrk="1" fontAlgn="base" hangingPunct="1">
        <a:spcBef>
          <a:spcPct val="0"/>
        </a:spcBef>
        <a:spcAft>
          <a:spcPct val="0"/>
        </a:spcAft>
        <a:defRPr sz="3200">
          <a:solidFill>
            <a:srgbClr val="003366"/>
          </a:solidFill>
          <a:latin typeface="Arial" pitchFamily="-8" charset="0"/>
        </a:defRPr>
      </a:lvl9pPr>
    </p:titleStyle>
    <p:bodyStyle>
      <a:lvl1pPr marL="342900" indent="-342900" algn="l" rtl="0" eaLnBrk="1" fontAlgn="base" hangingPunct="1">
        <a:spcBef>
          <a:spcPct val="20000"/>
        </a:spcBef>
        <a:spcAft>
          <a:spcPct val="0"/>
        </a:spcAft>
        <a:buClr>
          <a:srgbClr val="032553"/>
        </a:buClr>
        <a:buChar char="•"/>
        <a:defRPr sz="2600">
          <a:solidFill>
            <a:srgbClr val="4D3A31"/>
          </a:solidFill>
          <a:latin typeface="+mn-lt"/>
          <a:ea typeface="ＭＳ Ｐゴシック" pitchFamily="-8" charset="-128"/>
          <a:cs typeface="ＭＳ Ｐゴシック" pitchFamily="-8" charset="-128"/>
        </a:defRPr>
      </a:lvl1pPr>
      <a:lvl2pPr marL="742950" indent="-285750" algn="l" rtl="0" eaLnBrk="1" fontAlgn="base" hangingPunct="1">
        <a:spcBef>
          <a:spcPct val="20000"/>
        </a:spcBef>
        <a:spcAft>
          <a:spcPct val="0"/>
        </a:spcAft>
        <a:buChar char="–"/>
        <a:defRPr sz="2400">
          <a:solidFill>
            <a:srgbClr val="4D3A31"/>
          </a:solidFill>
          <a:latin typeface="+mn-lt"/>
          <a:ea typeface="ＭＳ Ｐゴシック" pitchFamily="-8" charset="-128"/>
        </a:defRPr>
      </a:lvl2pPr>
      <a:lvl3pPr marL="1143000" indent="-228600" algn="l" rtl="0" eaLnBrk="1" fontAlgn="base" hangingPunct="1">
        <a:spcBef>
          <a:spcPct val="20000"/>
        </a:spcBef>
        <a:spcAft>
          <a:spcPct val="0"/>
        </a:spcAft>
        <a:buChar char="•"/>
        <a:defRPr sz="2200">
          <a:solidFill>
            <a:srgbClr val="4D3A31"/>
          </a:solidFill>
          <a:latin typeface="+mn-lt"/>
          <a:ea typeface="ＭＳ Ｐゴシック" pitchFamily="-8" charset="-128"/>
        </a:defRPr>
      </a:lvl3pPr>
      <a:lvl4pPr marL="1562100" indent="-228600" algn="l" rtl="0" eaLnBrk="1" fontAlgn="base" hangingPunct="1">
        <a:spcBef>
          <a:spcPct val="20000"/>
        </a:spcBef>
        <a:spcAft>
          <a:spcPct val="0"/>
        </a:spcAft>
        <a:buChar char="–"/>
        <a:defRPr sz="2000">
          <a:solidFill>
            <a:srgbClr val="4D3A31"/>
          </a:solidFill>
          <a:latin typeface="+mn-lt"/>
          <a:ea typeface="ＭＳ Ｐゴシック" pitchFamily="-8" charset="-128"/>
        </a:defRPr>
      </a:lvl4pPr>
      <a:lvl5pPr marL="1981200" indent="-228600" algn="l" rtl="0" eaLnBrk="1" fontAlgn="base" hangingPunct="1">
        <a:spcBef>
          <a:spcPct val="20000"/>
        </a:spcBef>
        <a:spcAft>
          <a:spcPct val="0"/>
        </a:spcAft>
        <a:buChar char="»"/>
        <a:defRPr sz="2000">
          <a:solidFill>
            <a:srgbClr val="4D3A31"/>
          </a:solidFill>
          <a:latin typeface="+mn-lt"/>
          <a:ea typeface="ＭＳ Ｐゴシック" pitchFamily="-8" charset="-128"/>
        </a:defRPr>
      </a:lvl5pPr>
      <a:lvl6pPr marL="2438400" indent="-228600" algn="l" rtl="0" eaLnBrk="1" fontAlgn="base" hangingPunct="1">
        <a:spcBef>
          <a:spcPct val="20000"/>
        </a:spcBef>
        <a:spcAft>
          <a:spcPct val="0"/>
        </a:spcAft>
        <a:buChar char="»"/>
        <a:defRPr sz="2000">
          <a:solidFill>
            <a:srgbClr val="4D3A31"/>
          </a:solidFill>
          <a:latin typeface="+mn-lt"/>
          <a:ea typeface="ＭＳ Ｐゴシック" pitchFamily="-8" charset="-128"/>
        </a:defRPr>
      </a:lvl6pPr>
      <a:lvl7pPr marL="2895600" indent="-228600" algn="l" rtl="0" eaLnBrk="1" fontAlgn="base" hangingPunct="1">
        <a:spcBef>
          <a:spcPct val="20000"/>
        </a:spcBef>
        <a:spcAft>
          <a:spcPct val="0"/>
        </a:spcAft>
        <a:buChar char="»"/>
        <a:defRPr sz="2000">
          <a:solidFill>
            <a:srgbClr val="4D3A31"/>
          </a:solidFill>
          <a:latin typeface="+mn-lt"/>
          <a:ea typeface="ＭＳ Ｐゴシック" pitchFamily="-8" charset="-128"/>
        </a:defRPr>
      </a:lvl7pPr>
      <a:lvl8pPr marL="3352800" indent="-228600" algn="l" rtl="0" eaLnBrk="1" fontAlgn="base" hangingPunct="1">
        <a:spcBef>
          <a:spcPct val="20000"/>
        </a:spcBef>
        <a:spcAft>
          <a:spcPct val="0"/>
        </a:spcAft>
        <a:buChar char="»"/>
        <a:defRPr sz="2000">
          <a:solidFill>
            <a:srgbClr val="4D3A31"/>
          </a:solidFill>
          <a:latin typeface="+mn-lt"/>
          <a:ea typeface="ＭＳ Ｐゴシック" pitchFamily="-8" charset="-128"/>
        </a:defRPr>
      </a:lvl8pPr>
      <a:lvl9pPr marL="3810000" indent="-228600" algn="l" rtl="0" eaLnBrk="1" fontAlgn="base" hangingPunct="1">
        <a:spcBef>
          <a:spcPct val="20000"/>
        </a:spcBef>
        <a:spcAft>
          <a:spcPct val="0"/>
        </a:spcAft>
        <a:buChar char="»"/>
        <a:defRPr sz="2000">
          <a:solidFill>
            <a:srgbClr val="4D3A31"/>
          </a:solidFill>
          <a:latin typeface="+mn-lt"/>
          <a:ea typeface="ＭＳ Ｐゴシック" pitchFamily="-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patientvoices.org.uk/flv/0365pv384.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9"/>
          <p:cNvSpPr>
            <a:spLocks noGrp="1" noChangeArrowheads="1"/>
          </p:cNvSpPr>
          <p:nvPr>
            <p:ph type="dt" sz="quarter" idx="10"/>
          </p:nvPr>
        </p:nvSpPr>
        <p:spPr/>
        <p:txBody>
          <a:bodyPr/>
          <a:lstStyle>
            <a:lvl1pPr>
              <a:defRPr sz="2400" baseline="-25000">
                <a:solidFill>
                  <a:schemeClr val="tx1"/>
                </a:solidFill>
                <a:latin typeface="Times" charset="0"/>
                <a:ea typeface="ＭＳ Ｐゴシック" charset="0"/>
                <a:cs typeface="ＭＳ Ｐゴシック" charset="0"/>
              </a:defRPr>
            </a:lvl1pPr>
            <a:lvl2pPr marL="37931725" indent="-37474525">
              <a:defRPr sz="2400" baseline="-25000">
                <a:solidFill>
                  <a:schemeClr val="tx1"/>
                </a:solidFill>
                <a:latin typeface="Times" charset="0"/>
                <a:ea typeface="ＭＳ Ｐゴシック" charset="0"/>
              </a:defRPr>
            </a:lvl2pPr>
            <a:lvl3pPr>
              <a:defRPr sz="2400" baseline="-25000">
                <a:solidFill>
                  <a:schemeClr val="tx1"/>
                </a:solidFill>
                <a:latin typeface="Times" charset="0"/>
                <a:ea typeface="ＭＳ Ｐゴシック" charset="0"/>
              </a:defRPr>
            </a:lvl3pPr>
            <a:lvl4pPr>
              <a:defRPr sz="2400" baseline="-25000">
                <a:solidFill>
                  <a:schemeClr val="tx1"/>
                </a:solidFill>
                <a:latin typeface="Times" charset="0"/>
                <a:ea typeface="ＭＳ Ｐゴシック" charset="0"/>
              </a:defRPr>
            </a:lvl4pPr>
            <a:lvl5pPr>
              <a:defRPr sz="2400" baseline="-25000">
                <a:solidFill>
                  <a:schemeClr val="tx1"/>
                </a:solidFill>
                <a:latin typeface="Times" charset="0"/>
                <a:ea typeface="ＭＳ Ｐゴシック" charset="0"/>
              </a:defRPr>
            </a:lvl5pPr>
            <a:lvl6pPr marL="457200" eaLnBrk="0" fontAlgn="base" hangingPunct="0">
              <a:spcBef>
                <a:spcPct val="0"/>
              </a:spcBef>
              <a:spcAft>
                <a:spcPct val="0"/>
              </a:spcAft>
              <a:defRPr sz="2400" baseline="-25000">
                <a:solidFill>
                  <a:schemeClr val="tx1"/>
                </a:solidFill>
                <a:latin typeface="Times" charset="0"/>
                <a:ea typeface="ＭＳ Ｐゴシック" charset="0"/>
              </a:defRPr>
            </a:lvl6pPr>
            <a:lvl7pPr marL="914400" eaLnBrk="0" fontAlgn="base" hangingPunct="0">
              <a:spcBef>
                <a:spcPct val="0"/>
              </a:spcBef>
              <a:spcAft>
                <a:spcPct val="0"/>
              </a:spcAft>
              <a:defRPr sz="2400" baseline="-25000">
                <a:solidFill>
                  <a:schemeClr val="tx1"/>
                </a:solidFill>
                <a:latin typeface="Times" charset="0"/>
                <a:ea typeface="ＭＳ Ｐゴシック" charset="0"/>
              </a:defRPr>
            </a:lvl7pPr>
            <a:lvl8pPr marL="1371600" eaLnBrk="0" fontAlgn="base" hangingPunct="0">
              <a:spcBef>
                <a:spcPct val="0"/>
              </a:spcBef>
              <a:spcAft>
                <a:spcPct val="0"/>
              </a:spcAft>
              <a:defRPr sz="2400" baseline="-25000">
                <a:solidFill>
                  <a:schemeClr val="tx1"/>
                </a:solidFill>
                <a:latin typeface="Times" charset="0"/>
                <a:ea typeface="ＭＳ Ｐゴシック" charset="0"/>
              </a:defRPr>
            </a:lvl8pPr>
            <a:lvl9pPr marL="1828800" eaLnBrk="0" fontAlgn="base" hangingPunct="0">
              <a:spcBef>
                <a:spcPct val="0"/>
              </a:spcBef>
              <a:spcAft>
                <a:spcPct val="0"/>
              </a:spcAft>
              <a:defRPr sz="2400" baseline="-25000">
                <a:solidFill>
                  <a:schemeClr val="tx1"/>
                </a:solidFill>
                <a:latin typeface="Times" charset="0"/>
                <a:ea typeface="ＭＳ Ｐゴシック" charset="0"/>
              </a:defRPr>
            </a:lvl9pPr>
          </a:lstStyle>
          <a:p>
            <a:r>
              <a:rPr lang="en-US" sz="800" baseline="0" dirty="0" smtClean="0">
                <a:solidFill>
                  <a:srgbClr val="999999"/>
                </a:solidFill>
                <a:latin typeface="Verdana" panose="020B0604030504040204" pitchFamily="34" charset="0"/>
                <a:ea typeface="Verdana" panose="020B0604030504040204" pitchFamily="34" charset="0"/>
                <a:cs typeface="Verdana" panose="020B0604030504040204" pitchFamily="34" charset="0"/>
              </a:rPr>
              <a:t>Friday 14</a:t>
            </a:r>
            <a:r>
              <a:rPr lang="en-US" sz="800" baseline="30000" dirty="0" smtClean="0">
                <a:solidFill>
                  <a:srgbClr val="999999"/>
                </a:solidFill>
                <a:latin typeface="Verdana" panose="020B0604030504040204" pitchFamily="34" charset="0"/>
                <a:ea typeface="Verdana" panose="020B0604030504040204" pitchFamily="34" charset="0"/>
                <a:cs typeface="Verdana" panose="020B0604030504040204" pitchFamily="34" charset="0"/>
              </a:rPr>
              <a:t>th</a:t>
            </a:r>
            <a:r>
              <a:rPr lang="en-US" sz="800" baseline="0" dirty="0" smtClean="0">
                <a:solidFill>
                  <a:srgbClr val="999999"/>
                </a:solidFill>
                <a:latin typeface="Verdana" panose="020B0604030504040204" pitchFamily="34" charset="0"/>
                <a:ea typeface="Verdana" panose="020B0604030504040204" pitchFamily="34" charset="0"/>
                <a:cs typeface="Verdana" panose="020B0604030504040204" pitchFamily="34" charset="0"/>
              </a:rPr>
              <a:t> October 2016</a:t>
            </a:r>
          </a:p>
          <a:p>
            <a:endParaRPr lang="en-US" sz="800" baseline="0" dirty="0">
              <a:solidFill>
                <a:srgbClr val="999999"/>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21"/>
          <p:cNvSpPr>
            <a:spLocks noGrp="1" noChangeArrowheads="1"/>
          </p:cNvSpPr>
          <p:nvPr>
            <p:ph type="sldNum" sz="quarter" idx="11"/>
          </p:nvPr>
        </p:nvSpPr>
        <p:spPr/>
        <p:txBody>
          <a:bodyPr/>
          <a:lstStyle>
            <a:lvl1pPr>
              <a:defRPr sz="2400" baseline="-25000">
                <a:solidFill>
                  <a:schemeClr val="tx1"/>
                </a:solidFill>
                <a:latin typeface="Times" charset="0"/>
                <a:ea typeface="ＭＳ Ｐゴシック" charset="0"/>
                <a:cs typeface="ＭＳ Ｐゴシック" charset="0"/>
              </a:defRPr>
            </a:lvl1pPr>
            <a:lvl2pPr marL="37931725" indent="-37474525">
              <a:defRPr sz="2400" baseline="-25000">
                <a:solidFill>
                  <a:schemeClr val="tx1"/>
                </a:solidFill>
                <a:latin typeface="Times" charset="0"/>
                <a:ea typeface="ＭＳ Ｐゴシック" charset="0"/>
              </a:defRPr>
            </a:lvl2pPr>
            <a:lvl3pPr>
              <a:defRPr sz="2400" baseline="-25000">
                <a:solidFill>
                  <a:schemeClr val="tx1"/>
                </a:solidFill>
                <a:latin typeface="Times" charset="0"/>
                <a:ea typeface="ＭＳ Ｐゴシック" charset="0"/>
              </a:defRPr>
            </a:lvl3pPr>
            <a:lvl4pPr>
              <a:defRPr sz="2400" baseline="-25000">
                <a:solidFill>
                  <a:schemeClr val="tx1"/>
                </a:solidFill>
                <a:latin typeface="Times" charset="0"/>
                <a:ea typeface="ＭＳ Ｐゴシック" charset="0"/>
              </a:defRPr>
            </a:lvl4pPr>
            <a:lvl5pPr>
              <a:defRPr sz="2400" baseline="-25000">
                <a:solidFill>
                  <a:schemeClr val="tx1"/>
                </a:solidFill>
                <a:latin typeface="Times" charset="0"/>
                <a:ea typeface="ＭＳ Ｐゴシック" charset="0"/>
              </a:defRPr>
            </a:lvl5pPr>
            <a:lvl6pPr marL="457200" eaLnBrk="0" fontAlgn="base" hangingPunct="0">
              <a:spcBef>
                <a:spcPct val="0"/>
              </a:spcBef>
              <a:spcAft>
                <a:spcPct val="0"/>
              </a:spcAft>
              <a:defRPr sz="2400" baseline="-25000">
                <a:solidFill>
                  <a:schemeClr val="tx1"/>
                </a:solidFill>
                <a:latin typeface="Times" charset="0"/>
                <a:ea typeface="ＭＳ Ｐゴシック" charset="0"/>
              </a:defRPr>
            </a:lvl6pPr>
            <a:lvl7pPr marL="914400" eaLnBrk="0" fontAlgn="base" hangingPunct="0">
              <a:spcBef>
                <a:spcPct val="0"/>
              </a:spcBef>
              <a:spcAft>
                <a:spcPct val="0"/>
              </a:spcAft>
              <a:defRPr sz="2400" baseline="-25000">
                <a:solidFill>
                  <a:schemeClr val="tx1"/>
                </a:solidFill>
                <a:latin typeface="Times" charset="0"/>
                <a:ea typeface="ＭＳ Ｐゴシック" charset="0"/>
              </a:defRPr>
            </a:lvl7pPr>
            <a:lvl8pPr marL="1371600" eaLnBrk="0" fontAlgn="base" hangingPunct="0">
              <a:spcBef>
                <a:spcPct val="0"/>
              </a:spcBef>
              <a:spcAft>
                <a:spcPct val="0"/>
              </a:spcAft>
              <a:defRPr sz="2400" baseline="-25000">
                <a:solidFill>
                  <a:schemeClr val="tx1"/>
                </a:solidFill>
                <a:latin typeface="Times" charset="0"/>
                <a:ea typeface="ＭＳ Ｐゴシック" charset="0"/>
              </a:defRPr>
            </a:lvl8pPr>
            <a:lvl9pPr marL="1828800" eaLnBrk="0" fontAlgn="base" hangingPunct="0">
              <a:spcBef>
                <a:spcPct val="0"/>
              </a:spcBef>
              <a:spcAft>
                <a:spcPct val="0"/>
              </a:spcAft>
              <a:defRPr sz="2400" baseline="-25000">
                <a:solidFill>
                  <a:schemeClr val="tx1"/>
                </a:solidFill>
                <a:latin typeface="Times" charset="0"/>
                <a:ea typeface="ＭＳ Ｐゴシック" charset="0"/>
              </a:defRPr>
            </a:lvl9pPr>
          </a:lstStyle>
          <a:p>
            <a:fld id="{A46F005D-F790-E04D-9145-5B9F1F861C5E}" type="slidenum">
              <a:rPr lang="en-US" sz="800" baseline="0">
                <a:solidFill>
                  <a:schemeClr val="bg2"/>
                </a:solidFill>
                <a:latin typeface="Arial" charset="0"/>
              </a:rPr>
              <a:pPr/>
              <a:t>1</a:t>
            </a:fld>
            <a:endParaRPr lang="en-US" sz="800" baseline="0">
              <a:solidFill>
                <a:schemeClr val="bg2"/>
              </a:solidFill>
              <a:latin typeface="Arial" charset="0"/>
            </a:endParaRPr>
          </a:p>
        </p:txBody>
      </p:sp>
      <p:sp>
        <p:nvSpPr>
          <p:cNvPr id="7172" name="Rectangle 23"/>
          <p:cNvSpPr>
            <a:spLocks noGrp="1" noChangeArrowheads="1"/>
          </p:cNvSpPr>
          <p:nvPr>
            <p:ph type="ftr"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Times" charset="0"/>
                <a:ea typeface="ＭＳ Ｐゴシック" charset="0"/>
                <a:cs typeface="ＭＳ Ｐゴシック" charset="0"/>
              </a:defRPr>
            </a:lvl1pPr>
            <a:lvl2pPr marL="37931725" indent="-37474525">
              <a:defRPr sz="2400" baseline="-25000">
                <a:solidFill>
                  <a:schemeClr val="tx1"/>
                </a:solidFill>
                <a:latin typeface="Times" charset="0"/>
                <a:ea typeface="ＭＳ Ｐゴシック" charset="0"/>
              </a:defRPr>
            </a:lvl2pPr>
            <a:lvl3pPr>
              <a:defRPr sz="2400" baseline="-25000">
                <a:solidFill>
                  <a:schemeClr val="tx1"/>
                </a:solidFill>
                <a:latin typeface="Times" charset="0"/>
                <a:ea typeface="ＭＳ Ｐゴシック" charset="0"/>
              </a:defRPr>
            </a:lvl3pPr>
            <a:lvl4pPr>
              <a:defRPr sz="2400" baseline="-25000">
                <a:solidFill>
                  <a:schemeClr val="tx1"/>
                </a:solidFill>
                <a:latin typeface="Times" charset="0"/>
                <a:ea typeface="ＭＳ Ｐゴシック" charset="0"/>
              </a:defRPr>
            </a:lvl4pPr>
            <a:lvl5pPr>
              <a:defRPr sz="2400" baseline="-25000">
                <a:solidFill>
                  <a:schemeClr val="tx1"/>
                </a:solidFill>
                <a:latin typeface="Times" charset="0"/>
                <a:ea typeface="ＭＳ Ｐゴシック" charset="0"/>
              </a:defRPr>
            </a:lvl5pPr>
            <a:lvl6pPr marL="457200" eaLnBrk="0" fontAlgn="base" hangingPunct="0">
              <a:spcBef>
                <a:spcPct val="0"/>
              </a:spcBef>
              <a:spcAft>
                <a:spcPct val="0"/>
              </a:spcAft>
              <a:defRPr sz="2400" baseline="-25000">
                <a:solidFill>
                  <a:schemeClr val="tx1"/>
                </a:solidFill>
                <a:latin typeface="Times" charset="0"/>
                <a:ea typeface="ＭＳ Ｐゴシック" charset="0"/>
              </a:defRPr>
            </a:lvl6pPr>
            <a:lvl7pPr marL="914400" eaLnBrk="0" fontAlgn="base" hangingPunct="0">
              <a:spcBef>
                <a:spcPct val="0"/>
              </a:spcBef>
              <a:spcAft>
                <a:spcPct val="0"/>
              </a:spcAft>
              <a:defRPr sz="2400" baseline="-25000">
                <a:solidFill>
                  <a:schemeClr val="tx1"/>
                </a:solidFill>
                <a:latin typeface="Times" charset="0"/>
                <a:ea typeface="ＭＳ Ｐゴシック" charset="0"/>
              </a:defRPr>
            </a:lvl7pPr>
            <a:lvl8pPr marL="1371600" eaLnBrk="0" fontAlgn="base" hangingPunct="0">
              <a:spcBef>
                <a:spcPct val="0"/>
              </a:spcBef>
              <a:spcAft>
                <a:spcPct val="0"/>
              </a:spcAft>
              <a:defRPr sz="2400" baseline="-25000">
                <a:solidFill>
                  <a:schemeClr val="tx1"/>
                </a:solidFill>
                <a:latin typeface="Times" charset="0"/>
                <a:ea typeface="ＭＳ Ｐゴシック" charset="0"/>
              </a:defRPr>
            </a:lvl8pPr>
            <a:lvl9pPr marL="1828800" eaLnBrk="0" fontAlgn="base" hangingPunct="0">
              <a:spcBef>
                <a:spcPct val="0"/>
              </a:spcBef>
              <a:spcAft>
                <a:spcPct val="0"/>
              </a:spcAft>
              <a:defRPr sz="2400" baseline="-25000">
                <a:solidFill>
                  <a:schemeClr val="tx1"/>
                </a:solidFill>
                <a:latin typeface="Times" charset="0"/>
                <a:ea typeface="ＭＳ Ｐゴシック" charset="0"/>
              </a:defRPr>
            </a:lvl9pPr>
          </a:lstStyle>
          <a:p>
            <a:r>
              <a:rPr lang="en-US" sz="800" baseline="0" dirty="0" smtClean="0">
                <a:solidFill>
                  <a:schemeClr val="bg2"/>
                </a:solidFill>
                <a:latin typeface="Verdana" panose="020B0604030504040204" pitchFamily="34" charset="0"/>
                <a:ea typeface="Verdana" panose="020B0604030504040204" pitchFamily="34" charset="0"/>
                <a:cs typeface="Verdana" panose="020B0604030504040204" pitchFamily="34" charset="0"/>
              </a:rPr>
              <a:t>GEN International Network</a:t>
            </a:r>
            <a:endParaRPr lang="en-US" sz="800" baseline="0" dirty="0">
              <a:solidFill>
                <a:schemeClr val="bg2"/>
              </a:solidFill>
              <a:latin typeface="Verdana" panose="020B0604030504040204" pitchFamily="34" charset="0"/>
              <a:ea typeface="Verdana" panose="020B0604030504040204" pitchFamily="34" charset="0"/>
              <a:cs typeface="Verdana" panose="020B0604030504040204" pitchFamily="34" charset="0"/>
            </a:endParaRPr>
          </a:p>
        </p:txBody>
      </p:sp>
      <p:sp>
        <p:nvSpPr>
          <p:cNvPr id="7173" name="Rectangle 2"/>
          <p:cNvSpPr>
            <a:spLocks noGrp="1" noChangeArrowheads="1"/>
          </p:cNvSpPr>
          <p:nvPr>
            <p:ph type="ctrTitle"/>
          </p:nvPr>
        </p:nvSpPr>
        <p:spPr>
          <a:xfrm>
            <a:off x="381000" y="1064871"/>
            <a:ext cx="8427334" cy="6215848"/>
          </a:xfrm>
        </p:spPr>
        <p:txBody>
          <a:bodyPr>
            <a:normAutofit/>
          </a:bodyPr>
          <a:lstStyle/>
          <a:p>
            <a:pPr algn="ctr" eaLnBrk="1" hangingPunct="1"/>
            <a:r>
              <a:rPr lang="en-US" sz="4200" dirty="0" smtClean="0">
                <a:latin typeface="Verdana" panose="020B0604030504040204" pitchFamily="34" charset="0"/>
                <a:ea typeface="Verdana" panose="020B0604030504040204" pitchFamily="34" charset="0"/>
                <a:cs typeface="Verdana" panose="020B0604030504040204" pitchFamily="34" charset="0"/>
              </a:rPr>
              <a:t>Implementation of compassion </a:t>
            </a:r>
            <a:r>
              <a:rPr lang="en-US" sz="4200" dirty="0">
                <a:latin typeface="Verdana" panose="020B0604030504040204" pitchFamily="34" charset="0"/>
                <a:ea typeface="Verdana" panose="020B0604030504040204" pitchFamily="34" charset="0"/>
                <a:cs typeface="Verdana" panose="020B0604030504040204" pitchFamily="34" charset="0"/>
              </a:rPr>
              <a:t>f</a:t>
            </a:r>
            <a:r>
              <a:rPr lang="en-US" sz="4200" dirty="0" smtClean="0">
                <a:latin typeface="Verdana" panose="020B0604030504040204" pitchFamily="34" charset="0"/>
                <a:ea typeface="Verdana" panose="020B0604030504040204" pitchFamily="34" charset="0"/>
                <a:cs typeface="Verdana" panose="020B0604030504040204" pitchFamily="34" charset="0"/>
              </a:rPr>
              <a:t>ocused </a:t>
            </a:r>
            <a:r>
              <a:rPr lang="en-US" sz="4200" dirty="0">
                <a:latin typeface="Verdana" panose="020B0604030504040204" pitchFamily="34" charset="0"/>
                <a:ea typeface="Verdana" panose="020B0604030504040204" pitchFamily="34" charset="0"/>
                <a:cs typeface="Verdana" panose="020B0604030504040204" pitchFamily="34" charset="0"/>
              </a:rPr>
              <a:t>c</a:t>
            </a:r>
            <a:r>
              <a:rPr lang="en-US" sz="4200" dirty="0" smtClean="0">
                <a:latin typeface="Verdana" panose="020B0604030504040204" pitchFamily="34" charset="0"/>
                <a:ea typeface="Verdana" panose="020B0604030504040204" pitchFamily="34" charset="0"/>
                <a:cs typeface="Verdana" panose="020B0604030504040204" pitchFamily="34" charset="0"/>
              </a:rPr>
              <a:t>linical supervision to improve resilience, self-efficacy and compassion towards self and others amongst student nurses.</a:t>
            </a:r>
            <a:endParaRPr lang="en-US" sz="4200" dirty="0">
              <a:solidFill>
                <a:srgbClr val="6D0012"/>
              </a:solidFill>
              <a:latin typeface="Verdana" panose="020B0604030504040204" pitchFamily="34" charset="0"/>
              <a:ea typeface="Verdana" panose="020B0604030504040204" pitchFamily="34" charset="0"/>
              <a:cs typeface="Verdana" panose="020B0604030504040204" pitchFamily="34" charset="0"/>
            </a:endParaRPr>
          </a:p>
        </p:txBody>
      </p:sp>
      <p:sp>
        <p:nvSpPr>
          <p:cNvPr id="7174" name="Rectangle 3"/>
          <p:cNvSpPr>
            <a:spLocks noGrp="1" noChangeArrowheads="1"/>
          </p:cNvSpPr>
          <p:nvPr>
            <p:ph type="subTitle" idx="1"/>
          </p:nvPr>
        </p:nvSpPr>
        <p:spPr>
          <a:xfrm>
            <a:off x="273934" y="4958786"/>
            <a:ext cx="6251294" cy="1213414"/>
          </a:xfrm>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2100" dirty="0" smtClean="0">
              <a:solidFill>
                <a:srgbClr val="6D0012"/>
              </a:solidFill>
              <a:latin typeface="Verdana" panose="020B0604030504040204" pitchFamily="34" charset="0"/>
              <a:ea typeface="Verdana" panose="020B0604030504040204" pitchFamily="34" charset="0"/>
              <a:cs typeface="Verdana" panose="020B0604030504040204" pitchFamily="34" charset="0"/>
            </a:endParaRPr>
          </a:p>
          <a:p>
            <a:pPr eaLnBrk="1" hangingPunct="1"/>
            <a:r>
              <a:rPr lang="en-US" sz="2100" dirty="0" smtClean="0">
                <a:solidFill>
                  <a:srgbClr val="6D0012"/>
                </a:solidFill>
                <a:latin typeface="Verdana" panose="020B0604030504040204" pitchFamily="34" charset="0"/>
                <a:ea typeface="Verdana" panose="020B0604030504040204" pitchFamily="34" charset="0"/>
                <a:cs typeface="Verdana" panose="020B0604030504040204" pitchFamily="34" charset="0"/>
              </a:rPr>
              <a:t>Grace Cook</a:t>
            </a:r>
            <a:endParaRPr lang="en-US" sz="2100" dirty="0">
              <a:solidFill>
                <a:srgbClr val="6D0012"/>
              </a:solidFill>
              <a:latin typeface="Verdana" panose="020B0604030504040204" pitchFamily="34" charset="0"/>
              <a:ea typeface="Verdana" panose="020B0604030504040204" pitchFamily="34" charset="0"/>
              <a:cs typeface="Verdana" panose="020B0604030504040204" pitchFamily="34" charset="0"/>
            </a:endParaRPr>
          </a:p>
        </p:txBody>
      </p:sp>
      <p:pic>
        <p:nvPicPr>
          <p:cNvPr id="8" name="Picture 7"/>
          <p:cNvPicPr/>
          <p:nvPr/>
        </p:nvPicPr>
        <p:blipFill rotWithShape="1">
          <a:blip r:embed="rId3"/>
          <a:srcRect l="14092" t="14182" r="60514" b="74473"/>
          <a:stretch/>
        </p:blipFill>
        <p:spPr bwMode="auto">
          <a:xfrm>
            <a:off x="5821680" y="5318760"/>
            <a:ext cx="3093720" cy="777240"/>
          </a:xfrm>
          <a:prstGeom prst="rect">
            <a:avLst/>
          </a:prstGeom>
          <a:ln>
            <a:noFill/>
          </a:ln>
          <a:extLst>
            <a:ext uri="{53640926-AAD7-44D8-BBD7-CCE9431645EC}">
              <a14:shadowObscured xmlns:a14="http://schemas.microsoft.com/office/drawing/2010/main"/>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4" name="Slide Number Placeholder 3"/>
          <p:cNvSpPr>
            <a:spLocks noGrp="1"/>
          </p:cNvSpPr>
          <p:nvPr>
            <p:ph type="sldNum" sz="quarter" idx="12"/>
          </p:nvPr>
        </p:nvSpPr>
        <p:spPr/>
        <p:txBody>
          <a:bodyPr/>
          <a:lstStyle/>
          <a:p>
            <a:fld id="{5416C750-24DD-314D-9A5E-B212962A5430}" type="slidenum">
              <a:rPr lang="en-US" smtClean="0"/>
              <a:pPr/>
              <a:t>10</a:t>
            </a:fld>
            <a:endParaRPr lang="en-US"/>
          </a:p>
        </p:txBody>
      </p:sp>
      <p:pic>
        <p:nvPicPr>
          <p:cNvPr id="6" name="Content Placeholder 7"/>
          <p:cNvPicPr>
            <a:picLocks noChangeAspect="1"/>
          </p:cNvPicPr>
          <p:nvPr/>
        </p:nvPicPr>
        <p:blipFill rotWithShape="1">
          <a:blip r:embed="rId3" cstate="print">
            <a:extLst>
              <a:ext uri="{28A0092B-C50C-407E-A947-70E740481C1C}">
                <a14:useLocalDpi xmlns:a14="http://schemas.microsoft.com/office/drawing/2010/main" val="0"/>
              </a:ext>
            </a:extLst>
          </a:blip>
          <a:srcRect l="4355" t="15784" r="4299" b="6657"/>
          <a:stretch/>
        </p:blipFill>
        <p:spPr>
          <a:xfrm>
            <a:off x="152400" y="995106"/>
            <a:ext cx="8763000" cy="5257801"/>
          </a:xfrm>
          <a:prstGeom prst="rect">
            <a:avLst/>
          </a:prstGeom>
        </p:spPr>
      </p:pic>
      <p:sp>
        <p:nvSpPr>
          <p:cNvPr id="7" name="TextBox 6"/>
          <p:cNvSpPr txBox="1"/>
          <p:nvPr/>
        </p:nvSpPr>
        <p:spPr>
          <a:xfrm>
            <a:off x="7677447" y="5971401"/>
            <a:ext cx="1314153" cy="276999"/>
          </a:xfrm>
          <a:prstGeom prst="rect">
            <a:avLst/>
          </a:prstGeom>
          <a:noFill/>
        </p:spPr>
        <p:txBody>
          <a:bodyPr wrap="square" rtlCol="0">
            <a:spAutoFit/>
          </a:bodyPr>
          <a:lstStyle/>
          <a:p>
            <a:r>
              <a:rPr lang="en-GB" sz="1800" dirty="0" smtClean="0"/>
              <a:t>Gilbert, 2010</a:t>
            </a:r>
            <a:endParaRPr lang="en-GB" sz="1800" dirty="0"/>
          </a:p>
        </p:txBody>
      </p:sp>
    </p:spTree>
    <p:extLst>
      <p:ext uri="{BB962C8B-B14F-4D97-AF65-F5344CB8AC3E}">
        <p14:creationId xmlns:p14="http://schemas.microsoft.com/office/powerpoint/2010/main" val="318029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72054"/>
            <a:ext cx="7772400" cy="4950373"/>
          </a:xfrm>
        </p:spPr>
        <p:txBody>
          <a:bodyPr anchor="ctr"/>
          <a:lstStyle/>
          <a:p>
            <a:pPr algn="ctr"/>
            <a:r>
              <a:rPr lang="en-GB" sz="4000" dirty="0" smtClean="0"/>
              <a:t>What Do Students Think?</a:t>
            </a:r>
            <a:endParaRPr lang="en-GB" sz="4000" dirty="0"/>
          </a:p>
        </p:txBody>
      </p:sp>
      <p:sp>
        <p:nvSpPr>
          <p:cNvPr id="4" name="Date Placeholder 3"/>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dirty="0"/>
          </a:p>
        </p:txBody>
      </p:sp>
      <p:sp>
        <p:nvSpPr>
          <p:cNvPr id="5" name="Slide Number Placeholder 4"/>
          <p:cNvSpPr>
            <a:spLocks noGrp="1"/>
          </p:cNvSpPr>
          <p:nvPr>
            <p:ph type="sldNum" sz="quarter" idx="11"/>
          </p:nvPr>
        </p:nvSpPr>
        <p:spPr/>
        <p:txBody>
          <a:bodyPr/>
          <a:lstStyle/>
          <a:p>
            <a:fld id="{AC253545-41CD-FC4F-BE87-E35B43DED19D}" type="slidenum">
              <a:rPr lang="en-US" smtClean="0"/>
              <a:pPr/>
              <a:t>11</a:t>
            </a:fld>
            <a:endParaRPr lang="en-US"/>
          </a:p>
        </p:txBody>
      </p:sp>
      <p:sp>
        <p:nvSpPr>
          <p:cNvPr id="6" name="Footer Placeholder 5"/>
          <p:cNvSpPr>
            <a:spLocks noGrp="1"/>
          </p:cNvSpPr>
          <p:nvPr>
            <p:ph type="ftr" sz="quarter" idx="12"/>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Tree>
    <p:extLst>
      <p:ext uri="{BB962C8B-B14F-4D97-AF65-F5344CB8AC3E}">
        <p14:creationId xmlns:p14="http://schemas.microsoft.com/office/powerpoint/2010/main" val="717828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12</a:t>
            </a:fld>
            <a:endParaRPr lang="en-US"/>
          </a:p>
        </p:txBody>
      </p:sp>
      <p:sp>
        <p:nvSpPr>
          <p:cNvPr id="6" name="Oval Callout 5"/>
          <p:cNvSpPr/>
          <p:nvPr/>
        </p:nvSpPr>
        <p:spPr>
          <a:xfrm>
            <a:off x="3901107" y="1059266"/>
            <a:ext cx="5014293" cy="3456384"/>
          </a:xfrm>
          <a:prstGeom prst="wedgeEllipseCallout">
            <a:avLst/>
          </a:prstGeom>
          <a:solidFill>
            <a:srgbClr val="414E77"/>
          </a:solidFill>
          <a:ln w="12700" cap="flat" cmpd="sng" algn="ctr">
            <a:solidFill>
              <a:srgbClr val="414E77">
                <a:shade val="50000"/>
              </a:srgbClr>
            </a:solidFill>
            <a:prstDash val="solid"/>
            <a:miter lim="800000"/>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FFFF"/>
                </a:solidFill>
                <a:effectLst/>
                <a:uLnTx/>
                <a:uFillTx/>
                <a:latin typeface="Century Gothic"/>
                <a:ea typeface="+mn-ea"/>
                <a:cs typeface="+mn-cs"/>
              </a:rPr>
              <a:t>“a really positive experience and you know it’s helped… you know, deal with things that needed to be dealt with that you might not have had an outlet to do otherwise”</a:t>
            </a:r>
          </a:p>
        </p:txBody>
      </p:sp>
      <p:sp>
        <p:nvSpPr>
          <p:cNvPr id="7" name="Oval Callout 6"/>
          <p:cNvSpPr/>
          <p:nvPr/>
        </p:nvSpPr>
        <p:spPr>
          <a:xfrm>
            <a:off x="3901107" y="1092075"/>
            <a:ext cx="5014293" cy="3456384"/>
          </a:xfrm>
          <a:prstGeom prst="wedgeEllipseCallout">
            <a:avLst/>
          </a:prstGeom>
          <a:solidFill>
            <a:srgbClr val="414E77"/>
          </a:solidFill>
          <a:ln w="12700" cap="flat" cmpd="sng" algn="ctr">
            <a:solidFill>
              <a:srgbClr val="414E77">
                <a:shade val="50000"/>
              </a:srgbClr>
            </a:solidFill>
            <a:prstDash val="solid"/>
            <a:miter lim="800000"/>
          </a:ln>
          <a:effectLst/>
        </p:spPr>
        <p:txBody>
          <a:bodyPr rtlCol="0" anchor="ctr"/>
          <a:lstStyle/>
          <a:p>
            <a:pPr marL="0" marR="0" lvl="0" indent="0" algn="ctr" defTabSz="1218987" eaLnBrk="1" fontAlgn="auto" latinLnBrk="0" hangingPunct="1">
              <a:lnSpc>
                <a:spcPct val="100000"/>
              </a:lnSpc>
              <a:spcBef>
                <a:spcPts val="0"/>
              </a:spcBef>
              <a:spcAft>
                <a:spcPts val="0"/>
              </a:spcAft>
              <a:buClrTx/>
              <a:buSzTx/>
              <a:buFontTx/>
              <a:buNone/>
              <a:tabLst/>
              <a:defRPr/>
            </a:pPr>
            <a:r>
              <a:rPr kumimoji="0" lang="en-GB" sz="3200" b="0" i="0" u="none" strike="noStrike" kern="0" cap="none" spc="0" normalizeH="0" baseline="0" noProof="0" dirty="0" smtClean="0">
                <a:ln>
                  <a:noFill/>
                </a:ln>
                <a:solidFill>
                  <a:schemeClr val="bg1"/>
                </a:solidFill>
                <a:effectLst/>
                <a:uLnTx/>
                <a:uFillTx/>
                <a:latin typeface="Century Gothic" panose="020B0502020202020204" pitchFamily="34" charset="0"/>
                <a:ea typeface="+mn-ea"/>
                <a:cs typeface="+mn-cs"/>
              </a:rPr>
              <a:t>“</a:t>
            </a:r>
            <a:r>
              <a:rPr lang="en-GB" sz="3200" dirty="0">
                <a:solidFill>
                  <a:schemeClr val="bg1"/>
                </a:solidFill>
                <a:latin typeface="Century Gothic" panose="020B0502020202020204" pitchFamily="34" charset="0"/>
              </a:rPr>
              <a:t>Rather than, being completely negative about the way that I did handle it, it’s then using that, I could have handled it in a better way, in a constructive way</a:t>
            </a:r>
            <a:r>
              <a:rPr kumimoji="0" lang="en-GB" sz="3200" b="0" i="0" u="none" strike="noStrike" kern="0" cap="none" spc="0" normalizeH="0" baseline="0" noProof="0" dirty="0" smtClean="0">
                <a:ln>
                  <a:noFill/>
                </a:ln>
                <a:solidFill>
                  <a:schemeClr val="bg1"/>
                </a:solidFill>
                <a:effectLst/>
                <a:uLnTx/>
                <a:uFillTx/>
                <a:latin typeface="Century Gothic" panose="020B0502020202020204" pitchFamily="34" charset="0"/>
                <a:ea typeface="+mn-ea"/>
                <a:cs typeface="+mn-cs"/>
              </a:rPr>
              <a:t>”</a:t>
            </a:r>
          </a:p>
        </p:txBody>
      </p:sp>
      <p:sp>
        <p:nvSpPr>
          <p:cNvPr id="9" name="Oval Callout 8"/>
          <p:cNvSpPr/>
          <p:nvPr/>
        </p:nvSpPr>
        <p:spPr>
          <a:xfrm>
            <a:off x="1893630" y="1994930"/>
            <a:ext cx="5014293" cy="3456384"/>
          </a:xfrm>
          <a:prstGeom prst="wedgeEllipseCallout">
            <a:avLst/>
          </a:prstGeom>
          <a:solidFill>
            <a:srgbClr val="414E77"/>
          </a:solidFill>
          <a:ln w="12700" cap="flat" cmpd="sng" algn="ctr">
            <a:solidFill>
              <a:srgbClr val="414E77">
                <a:shade val="50000"/>
              </a:srgbClr>
            </a:solidFill>
            <a:prstDash val="solid"/>
            <a:miter lim="800000"/>
          </a:ln>
          <a:effectLst/>
        </p:spPr>
        <p:txBody>
          <a:bodyPr rtlCol="0" anchor="ctr"/>
          <a:lstStyle/>
          <a:p>
            <a:pPr algn="ctr"/>
            <a:r>
              <a:rPr lang="en-GB" sz="3600" dirty="0">
                <a:solidFill>
                  <a:schemeClr val="bg1"/>
                </a:solidFill>
                <a:latin typeface="Century Gothic" panose="020B0502020202020204" pitchFamily="34" charset="0"/>
              </a:rPr>
              <a:t>“If things are going a bit hectic… just sit there and try and ground myself just to not think about anything for a few seconds”</a:t>
            </a:r>
          </a:p>
        </p:txBody>
      </p:sp>
      <p:sp>
        <p:nvSpPr>
          <p:cNvPr id="10" name="Oval Callout 9"/>
          <p:cNvSpPr/>
          <p:nvPr/>
        </p:nvSpPr>
        <p:spPr>
          <a:xfrm>
            <a:off x="0" y="2393473"/>
            <a:ext cx="5014293" cy="3456384"/>
          </a:xfrm>
          <a:prstGeom prst="wedgeEllipseCallout">
            <a:avLst/>
          </a:prstGeom>
          <a:solidFill>
            <a:srgbClr val="414E77"/>
          </a:solidFill>
          <a:ln w="12700" cap="flat" cmpd="sng" algn="ctr">
            <a:solidFill>
              <a:srgbClr val="414E77">
                <a:shade val="50000"/>
              </a:srgbClr>
            </a:solidFill>
            <a:prstDash val="solid"/>
            <a:miter lim="800000"/>
          </a:ln>
          <a:effectLst/>
        </p:spPr>
        <p:txBody>
          <a:bodyPr rtlCol="0" anchor="ctr"/>
          <a:lstStyle/>
          <a:p>
            <a:pPr algn="ctr"/>
            <a:r>
              <a:rPr lang="en-GB" sz="3600" dirty="0">
                <a:solidFill>
                  <a:schemeClr val="bg1"/>
                </a:solidFill>
                <a:latin typeface="Century Gothic" panose="020B0502020202020204" pitchFamily="34" charset="0"/>
              </a:rPr>
              <a:t>“it’s something that works for me and I would like more practice”</a:t>
            </a:r>
          </a:p>
        </p:txBody>
      </p:sp>
    </p:spTree>
    <p:extLst>
      <p:ext uri="{BB962C8B-B14F-4D97-AF65-F5344CB8AC3E}">
        <p14:creationId xmlns:p14="http://schemas.microsoft.com/office/powerpoint/2010/main" val="3961563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6"/>
                                        </p:tgtEl>
                                        <p:attrNameLst>
                                          <p:attrName>ppt_x</p:attrName>
                                        </p:attrNameLst>
                                      </p:cBhvr>
                                      <p:tavLst>
                                        <p:tav tm="0">
                                          <p:val>
                                            <p:strVal val="ppt_x"/>
                                          </p:val>
                                        </p:tav>
                                        <p:tav tm="100000">
                                          <p:val>
                                            <p:strVal val="ppt_x"/>
                                          </p:val>
                                        </p:tav>
                                      </p:tavLst>
                                    </p:anim>
                                    <p:anim calcmode="lin" valueType="num">
                                      <p:cBhvr additive="base">
                                        <p:cTn id="7" dur="500"/>
                                        <p:tgtEl>
                                          <p:spTgt spid="6"/>
                                        </p:tgtEl>
                                        <p:attrNameLst>
                                          <p:attrName>ppt_y</p:attrName>
                                        </p:attrNameLst>
                                      </p:cBhvr>
                                      <p:tavLst>
                                        <p:tav tm="0">
                                          <p:val>
                                            <p:strVal val="ppt_y"/>
                                          </p:val>
                                        </p:tav>
                                        <p:tav tm="100000">
                                          <p:val>
                                            <p:strVal val="1+ppt_h/2"/>
                                          </p:val>
                                        </p:tav>
                                      </p:tavLst>
                                    </p:anim>
                                    <p:set>
                                      <p:cBhvr>
                                        <p:cTn id="8" dur="1" fill="hold">
                                          <p:stCondLst>
                                            <p:cond delay="499"/>
                                          </p:stCondLst>
                                        </p:cTn>
                                        <p:tgtEl>
                                          <p:spTgt spid="6"/>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9"/>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7" grpId="1" animBg="1"/>
      <p:bldP spid="9" grpId="0" animBg="1"/>
      <p:bldP spid="9" grpId="1"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13</a:t>
            </a:fld>
            <a:endParaRPr lang="en-US"/>
          </a:p>
        </p:txBody>
      </p:sp>
      <p:graphicFrame>
        <p:nvGraphicFramePr>
          <p:cNvPr id="5" name="Chart 4"/>
          <p:cNvGraphicFramePr>
            <a:graphicFrameLocks/>
          </p:cNvGraphicFramePr>
          <p:nvPr>
            <p:extLst>
              <p:ext uri="{D42A27DB-BD31-4B8C-83A1-F6EECF244321}">
                <p14:modId xmlns:p14="http://schemas.microsoft.com/office/powerpoint/2010/main" val="2154923614"/>
              </p:ext>
            </p:extLst>
          </p:nvPr>
        </p:nvGraphicFramePr>
        <p:xfrm>
          <a:off x="521970" y="1219200"/>
          <a:ext cx="8202930" cy="5029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39516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14</a:t>
            </a:fld>
            <a:endParaRPr lang="en-US"/>
          </a:p>
        </p:txBody>
      </p:sp>
      <p:sp>
        <p:nvSpPr>
          <p:cNvPr id="5" name="TextBox 4"/>
          <p:cNvSpPr txBox="1"/>
          <p:nvPr/>
        </p:nvSpPr>
        <p:spPr>
          <a:xfrm>
            <a:off x="361143" y="1290870"/>
            <a:ext cx="8366168" cy="4002391"/>
          </a:xfrm>
          <a:prstGeom prst="rect">
            <a:avLst/>
          </a:prstGeom>
          <a:noFill/>
        </p:spPr>
        <p:txBody>
          <a:bodyPr wrap="square" rtlCol="0">
            <a:normAutofit fontScale="85000" lnSpcReduction="20000"/>
          </a:bodyPr>
          <a:lstStyle/>
          <a:p>
            <a:r>
              <a:rPr lang="en-GB" sz="4800" baseline="0" dirty="0" smtClean="0">
                <a:solidFill>
                  <a:srgbClr val="003155"/>
                </a:solidFill>
              </a:rPr>
              <a:t>Acknowledgements…</a:t>
            </a:r>
          </a:p>
          <a:p>
            <a:endParaRPr lang="en-GB" sz="4800" baseline="0" dirty="0">
              <a:solidFill>
                <a:srgbClr val="003155"/>
              </a:solidFill>
            </a:endParaRPr>
          </a:p>
          <a:p>
            <a:r>
              <a:rPr lang="en-GB" sz="4800" baseline="0" dirty="0" smtClean="0">
                <a:solidFill>
                  <a:srgbClr val="003155"/>
                </a:solidFill>
              </a:rPr>
              <a:t>Dr Gemma Stacey</a:t>
            </a:r>
          </a:p>
          <a:p>
            <a:r>
              <a:rPr lang="en-GB" sz="4800" baseline="0" dirty="0" smtClean="0">
                <a:solidFill>
                  <a:srgbClr val="003155"/>
                </a:solidFill>
              </a:rPr>
              <a:t>Dr Aimee Aubeeluck</a:t>
            </a:r>
          </a:p>
          <a:p>
            <a:r>
              <a:rPr lang="en-GB" sz="4800" baseline="0" dirty="0" smtClean="0">
                <a:solidFill>
                  <a:srgbClr val="003155"/>
                </a:solidFill>
              </a:rPr>
              <a:t>Burdett Trust for Nursing</a:t>
            </a:r>
          </a:p>
          <a:p>
            <a:r>
              <a:rPr lang="en-GB" sz="4800" baseline="0" dirty="0" smtClean="0">
                <a:solidFill>
                  <a:srgbClr val="003155"/>
                </a:solidFill>
              </a:rPr>
              <a:t>Richard Morrow</a:t>
            </a:r>
          </a:p>
          <a:p>
            <a:r>
              <a:rPr lang="en-GB" sz="4800" baseline="0" dirty="0" smtClean="0">
                <a:solidFill>
                  <a:srgbClr val="003155"/>
                </a:solidFill>
              </a:rPr>
              <a:t>Professor Paul Gilbert</a:t>
            </a:r>
          </a:p>
        </p:txBody>
      </p:sp>
      <p:sp>
        <p:nvSpPr>
          <p:cNvPr id="7" name="TextBox 6"/>
          <p:cNvSpPr txBox="1"/>
          <p:nvPr/>
        </p:nvSpPr>
        <p:spPr>
          <a:xfrm>
            <a:off x="4860984" y="4839432"/>
            <a:ext cx="3715407" cy="584775"/>
          </a:xfrm>
          <a:prstGeom prst="rect">
            <a:avLst/>
          </a:prstGeom>
          <a:noFill/>
        </p:spPr>
        <p:txBody>
          <a:bodyPr wrap="square" rtlCol="0">
            <a:spAutoFit/>
          </a:bodyPr>
          <a:lstStyle/>
          <a:p>
            <a:r>
              <a:rPr lang="en-GB" sz="4800" dirty="0" smtClean="0">
                <a:solidFill>
                  <a:srgbClr val="003155"/>
                </a:solidFill>
              </a:rPr>
              <a:t>@</a:t>
            </a:r>
            <a:r>
              <a:rPr lang="en-GB" sz="4800" dirty="0" err="1" smtClean="0">
                <a:solidFill>
                  <a:srgbClr val="003155"/>
                </a:solidFill>
              </a:rPr>
              <a:t>GEN_Int_Network</a:t>
            </a:r>
            <a:endParaRPr lang="en-GB" sz="4800" dirty="0">
              <a:solidFill>
                <a:srgbClr val="003155"/>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5153" y="5273179"/>
            <a:ext cx="795830" cy="377942"/>
          </a:xfrm>
          <a:prstGeom prst="rect">
            <a:avLst/>
          </a:prstGeom>
        </p:spPr>
      </p:pic>
      <p:sp>
        <p:nvSpPr>
          <p:cNvPr id="9" name="TextBox 8"/>
          <p:cNvSpPr txBox="1"/>
          <p:nvPr/>
        </p:nvSpPr>
        <p:spPr>
          <a:xfrm>
            <a:off x="4860983" y="5293261"/>
            <a:ext cx="3715407" cy="584775"/>
          </a:xfrm>
          <a:prstGeom prst="rect">
            <a:avLst/>
          </a:prstGeom>
          <a:noFill/>
        </p:spPr>
        <p:txBody>
          <a:bodyPr wrap="square" rtlCol="0">
            <a:spAutoFit/>
          </a:bodyPr>
          <a:lstStyle/>
          <a:p>
            <a:r>
              <a:rPr lang="en-GB" sz="4800" dirty="0" smtClean="0">
                <a:solidFill>
                  <a:srgbClr val="003155"/>
                </a:solidFill>
              </a:rPr>
              <a:t>@gracemcook28</a:t>
            </a:r>
            <a:endParaRPr lang="en-GB" sz="4800" dirty="0">
              <a:solidFill>
                <a:srgbClr val="003155"/>
              </a:solidFill>
            </a:endParaRPr>
          </a:p>
        </p:txBody>
      </p:sp>
    </p:spTree>
    <p:extLst>
      <p:ext uri="{BB962C8B-B14F-4D97-AF65-F5344CB8AC3E}">
        <p14:creationId xmlns:p14="http://schemas.microsoft.com/office/powerpoint/2010/main" val="2292804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lvl1pPr>
              <a:defRPr sz="2400" baseline="-25000">
                <a:solidFill>
                  <a:schemeClr val="tx1"/>
                </a:solidFill>
                <a:latin typeface="Times" charset="0"/>
                <a:ea typeface="ＭＳ Ｐゴシック" charset="0"/>
                <a:cs typeface="ＭＳ Ｐゴシック" charset="0"/>
              </a:defRPr>
            </a:lvl1pPr>
            <a:lvl2pPr marL="37931725" indent="-37474525">
              <a:defRPr sz="2400" baseline="-25000">
                <a:solidFill>
                  <a:schemeClr val="tx1"/>
                </a:solidFill>
                <a:latin typeface="Times" charset="0"/>
                <a:ea typeface="ＭＳ Ｐゴシック" charset="0"/>
              </a:defRPr>
            </a:lvl2pPr>
            <a:lvl3pPr>
              <a:defRPr sz="2400" baseline="-25000">
                <a:solidFill>
                  <a:schemeClr val="tx1"/>
                </a:solidFill>
                <a:latin typeface="Times" charset="0"/>
                <a:ea typeface="ＭＳ Ｐゴシック" charset="0"/>
              </a:defRPr>
            </a:lvl3pPr>
            <a:lvl4pPr>
              <a:defRPr sz="2400" baseline="-25000">
                <a:solidFill>
                  <a:schemeClr val="tx1"/>
                </a:solidFill>
                <a:latin typeface="Times" charset="0"/>
                <a:ea typeface="ＭＳ Ｐゴシック" charset="0"/>
              </a:defRPr>
            </a:lvl4pPr>
            <a:lvl5pPr>
              <a:defRPr sz="2400" baseline="-25000">
                <a:solidFill>
                  <a:schemeClr val="tx1"/>
                </a:solidFill>
                <a:latin typeface="Times" charset="0"/>
                <a:ea typeface="ＭＳ Ｐゴシック" charset="0"/>
              </a:defRPr>
            </a:lvl5pPr>
            <a:lvl6pPr marL="457200" eaLnBrk="0" fontAlgn="base" hangingPunct="0">
              <a:spcBef>
                <a:spcPct val="0"/>
              </a:spcBef>
              <a:spcAft>
                <a:spcPct val="0"/>
              </a:spcAft>
              <a:defRPr sz="2400" baseline="-25000">
                <a:solidFill>
                  <a:schemeClr val="tx1"/>
                </a:solidFill>
                <a:latin typeface="Times" charset="0"/>
                <a:ea typeface="ＭＳ Ｐゴシック" charset="0"/>
              </a:defRPr>
            </a:lvl6pPr>
            <a:lvl7pPr marL="914400" eaLnBrk="0" fontAlgn="base" hangingPunct="0">
              <a:spcBef>
                <a:spcPct val="0"/>
              </a:spcBef>
              <a:spcAft>
                <a:spcPct val="0"/>
              </a:spcAft>
              <a:defRPr sz="2400" baseline="-25000">
                <a:solidFill>
                  <a:schemeClr val="tx1"/>
                </a:solidFill>
                <a:latin typeface="Times" charset="0"/>
                <a:ea typeface="ＭＳ Ｐゴシック" charset="0"/>
              </a:defRPr>
            </a:lvl7pPr>
            <a:lvl8pPr marL="1371600" eaLnBrk="0" fontAlgn="base" hangingPunct="0">
              <a:spcBef>
                <a:spcPct val="0"/>
              </a:spcBef>
              <a:spcAft>
                <a:spcPct val="0"/>
              </a:spcAft>
              <a:defRPr sz="2400" baseline="-25000">
                <a:solidFill>
                  <a:schemeClr val="tx1"/>
                </a:solidFill>
                <a:latin typeface="Times" charset="0"/>
                <a:ea typeface="ＭＳ Ｐゴシック" charset="0"/>
              </a:defRPr>
            </a:lvl8pPr>
            <a:lvl9pPr marL="1828800" eaLnBrk="0" fontAlgn="base" hangingPunct="0">
              <a:spcBef>
                <a:spcPct val="0"/>
              </a:spcBef>
              <a:spcAft>
                <a:spcPct val="0"/>
              </a:spcAft>
              <a:defRPr sz="2400" baseline="-25000">
                <a:solidFill>
                  <a:schemeClr val="tx1"/>
                </a:solidFill>
                <a:latin typeface="Times" charset="0"/>
                <a:ea typeface="ＭＳ Ｐゴシック" charset="0"/>
              </a:defRPr>
            </a:lvl9pPr>
          </a:lstStyle>
          <a:p>
            <a:r>
              <a:rPr lang="en-US" sz="800" baseline="0" dirty="0">
                <a:solidFill>
                  <a:srgbClr val="999999"/>
                </a:solidFill>
                <a:latin typeface="Verdana" panose="020B0604030504040204" pitchFamily="34" charset="0"/>
                <a:ea typeface="Verdana" panose="020B0604030504040204" pitchFamily="34" charset="0"/>
                <a:cs typeface="Verdana" panose="020B0604030504040204" pitchFamily="34" charset="0"/>
              </a:rPr>
              <a:t>Friday 14</a:t>
            </a:r>
            <a:r>
              <a:rPr lang="en-US" sz="800" baseline="30000" dirty="0">
                <a:solidFill>
                  <a:srgbClr val="999999"/>
                </a:solidFill>
                <a:latin typeface="Verdana" panose="020B0604030504040204" pitchFamily="34" charset="0"/>
                <a:ea typeface="Verdana" panose="020B0604030504040204" pitchFamily="34" charset="0"/>
                <a:cs typeface="Verdana" panose="020B0604030504040204" pitchFamily="34" charset="0"/>
              </a:rPr>
              <a:t>th</a:t>
            </a:r>
            <a:r>
              <a:rPr lang="en-US" sz="800" baseline="0" dirty="0">
                <a:solidFill>
                  <a:srgbClr val="999999"/>
                </a:solidFill>
                <a:latin typeface="Verdana" panose="020B0604030504040204" pitchFamily="34" charset="0"/>
                <a:ea typeface="Verdana" panose="020B0604030504040204" pitchFamily="34" charset="0"/>
                <a:cs typeface="Verdana" panose="020B0604030504040204" pitchFamily="34" charset="0"/>
              </a:rPr>
              <a:t> October 2016</a:t>
            </a:r>
          </a:p>
          <a:p>
            <a:endParaRPr lang="en-US" sz="800" baseline="0" dirty="0">
              <a:solidFill>
                <a:srgbClr val="999999"/>
              </a:solidFill>
              <a:latin typeface="Verdana" panose="020B0604030504040204" pitchFamily="34" charset="0"/>
              <a:ea typeface="Verdana" panose="020B0604030504040204" pitchFamily="34" charset="0"/>
              <a:cs typeface="Verdana" panose="020B0604030504040204" pitchFamily="34" charset="0"/>
            </a:endParaRPr>
          </a:p>
          <a:p>
            <a:endParaRPr lang="en-US" sz="900" baseline="0" dirty="0">
              <a:solidFill>
                <a:srgbClr val="999999"/>
              </a:solidFill>
              <a:latin typeface="Verdana" panose="020B0604030504040204" pitchFamily="34" charset="0"/>
              <a:ea typeface="Verdana" panose="020B0604030504040204" pitchFamily="34" charset="0"/>
              <a:cs typeface="Verdana" panose="020B0604030504040204" pitchFamily="34" charset="0"/>
            </a:endParaRPr>
          </a:p>
        </p:txBody>
      </p:sp>
      <p:sp>
        <p:nvSpPr>
          <p:cNvPr id="81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aseline="-25000">
                <a:solidFill>
                  <a:schemeClr val="tx1"/>
                </a:solidFill>
                <a:latin typeface="Times" charset="0"/>
                <a:ea typeface="ＭＳ Ｐゴシック" charset="0"/>
                <a:cs typeface="ＭＳ Ｐゴシック" charset="0"/>
              </a:defRPr>
            </a:lvl1pPr>
            <a:lvl2pPr marL="37931725" indent="-37474525">
              <a:defRPr sz="2400" baseline="-25000">
                <a:solidFill>
                  <a:schemeClr val="tx1"/>
                </a:solidFill>
                <a:latin typeface="Times" charset="0"/>
                <a:ea typeface="ＭＳ Ｐゴシック" charset="0"/>
              </a:defRPr>
            </a:lvl2pPr>
            <a:lvl3pPr>
              <a:defRPr sz="2400" baseline="-25000">
                <a:solidFill>
                  <a:schemeClr val="tx1"/>
                </a:solidFill>
                <a:latin typeface="Times" charset="0"/>
                <a:ea typeface="ＭＳ Ｐゴシック" charset="0"/>
              </a:defRPr>
            </a:lvl3pPr>
            <a:lvl4pPr>
              <a:defRPr sz="2400" baseline="-25000">
                <a:solidFill>
                  <a:schemeClr val="tx1"/>
                </a:solidFill>
                <a:latin typeface="Times" charset="0"/>
                <a:ea typeface="ＭＳ Ｐゴシック" charset="0"/>
              </a:defRPr>
            </a:lvl4pPr>
            <a:lvl5pPr>
              <a:defRPr sz="2400" baseline="-25000">
                <a:solidFill>
                  <a:schemeClr val="tx1"/>
                </a:solidFill>
                <a:latin typeface="Times" charset="0"/>
                <a:ea typeface="ＭＳ Ｐゴシック" charset="0"/>
              </a:defRPr>
            </a:lvl5pPr>
            <a:lvl6pPr marL="457200" eaLnBrk="0" fontAlgn="base" hangingPunct="0">
              <a:spcBef>
                <a:spcPct val="0"/>
              </a:spcBef>
              <a:spcAft>
                <a:spcPct val="0"/>
              </a:spcAft>
              <a:defRPr sz="2400" baseline="-25000">
                <a:solidFill>
                  <a:schemeClr val="tx1"/>
                </a:solidFill>
                <a:latin typeface="Times" charset="0"/>
                <a:ea typeface="ＭＳ Ｐゴシック" charset="0"/>
              </a:defRPr>
            </a:lvl6pPr>
            <a:lvl7pPr marL="914400" eaLnBrk="0" fontAlgn="base" hangingPunct="0">
              <a:spcBef>
                <a:spcPct val="0"/>
              </a:spcBef>
              <a:spcAft>
                <a:spcPct val="0"/>
              </a:spcAft>
              <a:defRPr sz="2400" baseline="-25000">
                <a:solidFill>
                  <a:schemeClr val="tx1"/>
                </a:solidFill>
                <a:latin typeface="Times" charset="0"/>
                <a:ea typeface="ＭＳ Ｐゴシック" charset="0"/>
              </a:defRPr>
            </a:lvl7pPr>
            <a:lvl8pPr marL="1371600" eaLnBrk="0" fontAlgn="base" hangingPunct="0">
              <a:spcBef>
                <a:spcPct val="0"/>
              </a:spcBef>
              <a:spcAft>
                <a:spcPct val="0"/>
              </a:spcAft>
              <a:defRPr sz="2400" baseline="-25000">
                <a:solidFill>
                  <a:schemeClr val="tx1"/>
                </a:solidFill>
                <a:latin typeface="Times" charset="0"/>
                <a:ea typeface="ＭＳ Ｐゴシック" charset="0"/>
              </a:defRPr>
            </a:lvl8pPr>
            <a:lvl9pPr marL="1828800" eaLnBrk="0" fontAlgn="base" hangingPunct="0">
              <a:spcBef>
                <a:spcPct val="0"/>
              </a:spcBef>
              <a:spcAft>
                <a:spcPct val="0"/>
              </a:spcAft>
              <a:defRPr sz="2400" baseline="-25000">
                <a:solidFill>
                  <a:schemeClr val="tx1"/>
                </a:solidFill>
                <a:latin typeface="Times" charset="0"/>
                <a:ea typeface="ＭＳ Ｐゴシック" charset="0"/>
              </a:defRPr>
            </a:lvl9pPr>
          </a:lstStyle>
          <a:p>
            <a:r>
              <a:rPr lang="en-US" sz="800" baseline="0" dirty="0">
                <a:solidFill>
                  <a:schemeClr val="bg2"/>
                </a:solidFill>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6" name="Slide Number Placeholder 5"/>
          <p:cNvSpPr>
            <a:spLocks noGrp="1"/>
          </p:cNvSpPr>
          <p:nvPr>
            <p:ph type="sldNum" sz="quarter" idx="12"/>
          </p:nvPr>
        </p:nvSpPr>
        <p:spPr/>
        <p:txBody>
          <a:bodyPr/>
          <a:lstStyle>
            <a:lvl1pPr>
              <a:defRPr sz="2400" baseline="-25000">
                <a:solidFill>
                  <a:schemeClr val="tx1"/>
                </a:solidFill>
                <a:latin typeface="Times" charset="0"/>
                <a:ea typeface="ＭＳ Ｐゴシック" charset="0"/>
                <a:cs typeface="ＭＳ Ｐゴシック" charset="0"/>
              </a:defRPr>
            </a:lvl1pPr>
            <a:lvl2pPr marL="37931725" indent="-37474525">
              <a:defRPr sz="2400" baseline="-25000">
                <a:solidFill>
                  <a:schemeClr val="tx1"/>
                </a:solidFill>
                <a:latin typeface="Times" charset="0"/>
                <a:ea typeface="ＭＳ Ｐゴシック" charset="0"/>
              </a:defRPr>
            </a:lvl2pPr>
            <a:lvl3pPr>
              <a:defRPr sz="2400" baseline="-25000">
                <a:solidFill>
                  <a:schemeClr val="tx1"/>
                </a:solidFill>
                <a:latin typeface="Times" charset="0"/>
                <a:ea typeface="ＭＳ Ｐゴシック" charset="0"/>
              </a:defRPr>
            </a:lvl3pPr>
            <a:lvl4pPr>
              <a:defRPr sz="2400" baseline="-25000">
                <a:solidFill>
                  <a:schemeClr val="tx1"/>
                </a:solidFill>
                <a:latin typeface="Times" charset="0"/>
                <a:ea typeface="ＭＳ Ｐゴシック" charset="0"/>
              </a:defRPr>
            </a:lvl4pPr>
            <a:lvl5pPr>
              <a:defRPr sz="2400" baseline="-25000">
                <a:solidFill>
                  <a:schemeClr val="tx1"/>
                </a:solidFill>
                <a:latin typeface="Times" charset="0"/>
                <a:ea typeface="ＭＳ Ｐゴシック" charset="0"/>
              </a:defRPr>
            </a:lvl5pPr>
            <a:lvl6pPr marL="457200" eaLnBrk="0" fontAlgn="base" hangingPunct="0">
              <a:spcBef>
                <a:spcPct val="0"/>
              </a:spcBef>
              <a:spcAft>
                <a:spcPct val="0"/>
              </a:spcAft>
              <a:defRPr sz="2400" baseline="-25000">
                <a:solidFill>
                  <a:schemeClr val="tx1"/>
                </a:solidFill>
                <a:latin typeface="Times" charset="0"/>
                <a:ea typeface="ＭＳ Ｐゴシック" charset="0"/>
              </a:defRPr>
            </a:lvl6pPr>
            <a:lvl7pPr marL="914400" eaLnBrk="0" fontAlgn="base" hangingPunct="0">
              <a:spcBef>
                <a:spcPct val="0"/>
              </a:spcBef>
              <a:spcAft>
                <a:spcPct val="0"/>
              </a:spcAft>
              <a:defRPr sz="2400" baseline="-25000">
                <a:solidFill>
                  <a:schemeClr val="tx1"/>
                </a:solidFill>
                <a:latin typeface="Times" charset="0"/>
                <a:ea typeface="ＭＳ Ｐゴシック" charset="0"/>
              </a:defRPr>
            </a:lvl7pPr>
            <a:lvl8pPr marL="1371600" eaLnBrk="0" fontAlgn="base" hangingPunct="0">
              <a:spcBef>
                <a:spcPct val="0"/>
              </a:spcBef>
              <a:spcAft>
                <a:spcPct val="0"/>
              </a:spcAft>
              <a:defRPr sz="2400" baseline="-25000">
                <a:solidFill>
                  <a:schemeClr val="tx1"/>
                </a:solidFill>
                <a:latin typeface="Times" charset="0"/>
                <a:ea typeface="ＭＳ Ｐゴシック" charset="0"/>
              </a:defRPr>
            </a:lvl8pPr>
            <a:lvl9pPr marL="1828800" eaLnBrk="0" fontAlgn="base" hangingPunct="0">
              <a:spcBef>
                <a:spcPct val="0"/>
              </a:spcBef>
              <a:spcAft>
                <a:spcPct val="0"/>
              </a:spcAft>
              <a:defRPr sz="2400" baseline="-25000">
                <a:solidFill>
                  <a:schemeClr val="tx1"/>
                </a:solidFill>
                <a:latin typeface="Times" charset="0"/>
                <a:ea typeface="ＭＳ Ｐゴシック" charset="0"/>
              </a:defRPr>
            </a:lvl9pPr>
          </a:lstStyle>
          <a:p>
            <a:fld id="{3F11E9D8-BA09-0C4F-95C8-732A0E4FC802}" type="slidenum">
              <a:rPr lang="en-US" sz="800" baseline="0">
                <a:solidFill>
                  <a:schemeClr val="bg2"/>
                </a:solidFill>
                <a:latin typeface="Arial" charset="0"/>
              </a:rPr>
              <a:pPr/>
              <a:t>2</a:t>
            </a:fld>
            <a:endParaRPr lang="en-US" sz="800" baseline="0">
              <a:solidFill>
                <a:schemeClr val="bg2"/>
              </a:solidFill>
              <a:latin typeface="Arial" charset="0"/>
            </a:endParaRPr>
          </a:p>
        </p:txBody>
      </p:sp>
      <p:sp>
        <p:nvSpPr>
          <p:cNvPr id="8197" name="Rectangle 2"/>
          <p:cNvSpPr>
            <a:spLocks noGrp="1" noChangeArrowheads="1"/>
          </p:cNvSpPr>
          <p:nvPr>
            <p:ph type="title" idx="4294967295"/>
          </p:nvPr>
        </p:nvSpPr>
        <p:spPr>
          <a:xfrm>
            <a:off x="381000" y="1219200"/>
            <a:ext cx="7772400" cy="2286000"/>
          </a:xfrm>
        </p:spPr>
        <p:txBody>
          <a:bodyPr/>
          <a:lstStyle/>
          <a:p>
            <a:pPr eaLnBrk="1" hangingPunct="1"/>
            <a:r>
              <a:rPr lang="en-US" dirty="0" smtClean="0">
                <a:solidFill>
                  <a:srgbClr val="14406B"/>
                </a:solidFill>
                <a:latin typeface="Verdana" panose="020B0604030504040204" pitchFamily="34" charset="0"/>
                <a:ea typeface="Verdana" panose="020B0604030504040204" pitchFamily="34" charset="0"/>
                <a:cs typeface="Verdana" panose="020B0604030504040204" pitchFamily="34" charset="0"/>
              </a:rPr>
              <a:t>Contents</a:t>
            </a:r>
            <a:endParaRPr lang="en-US" dirty="0">
              <a:solidFill>
                <a:srgbClr val="14406B"/>
              </a:solidFill>
              <a:latin typeface="Verdana" panose="020B0604030504040204" pitchFamily="34" charset="0"/>
              <a:ea typeface="Verdana" panose="020B0604030504040204" pitchFamily="34" charset="0"/>
              <a:cs typeface="Verdana" panose="020B0604030504040204" pitchFamily="34" charset="0"/>
            </a:endParaRPr>
          </a:p>
        </p:txBody>
      </p:sp>
      <p:sp>
        <p:nvSpPr>
          <p:cNvPr id="8198" name="Rectangle 3"/>
          <p:cNvSpPr>
            <a:spLocks noGrp="1" noChangeArrowheads="1"/>
          </p:cNvSpPr>
          <p:nvPr>
            <p:ph type="body" idx="4294967295"/>
          </p:nvPr>
        </p:nvSpPr>
        <p:spPr>
          <a:xfrm>
            <a:off x="381000" y="2362200"/>
            <a:ext cx="7772400" cy="3499104"/>
          </a:xfrm>
        </p:spPr>
        <p:txBody>
          <a:bodyPr/>
          <a:lstStyle/>
          <a:p>
            <a:pPr eaLnBrk="1" hangingPunct="1"/>
            <a:r>
              <a:rPr lang="en-US" dirty="0" smtClean="0">
                <a:latin typeface="Verdana" panose="020B0604030504040204" pitchFamily="34" charset="0"/>
                <a:ea typeface="Verdana" panose="020B0604030504040204" pitchFamily="34" charset="0"/>
                <a:cs typeface="Verdana" panose="020B0604030504040204" pitchFamily="34" charset="0"/>
              </a:rPr>
              <a:t>Background</a:t>
            </a:r>
          </a:p>
          <a:p>
            <a:pPr eaLnBrk="1" hangingPunct="1"/>
            <a:r>
              <a:rPr lang="en-US" dirty="0" smtClean="0">
                <a:latin typeface="Verdana" panose="020B0604030504040204" pitchFamily="34" charset="0"/>
                <a:ea typeface="Verdana" panose="020B0604030504040204" pitchFamily="34" charset="0"/>
                <a:cs typeface="Verdana" panose="020B0604030504040204" pitchFamily="34" charset="0"/>
              </a:rPr>
              <a:t>What is Compassion Focused Clinical Supervision?</a:t>
            </a:r>
            <a:endParaRPr lang="en-US" dirty="0">
              <a:latin typeface="Verdana" panose="020B0604030504040204" pitchFamily="34" charset="0"/>
              <a:ea typeface="Verdana" panose="020B0604030504040204" pitchFamily="34" charset="0"/>
              <a:cs typeface="Verdana" panose="020B0604030504040204" pitchFamily="34" charset="0"/>
            </a:endParaRPr>
          </a:p>
          <a:p>
            <a:pPr eaLnBrk="1" hangingPunct="1"/>
            <a:r>
              <a:rPr lang="en-US" dirty="0" smtClean="0">
                <a:latin typeface="Verdana" panose="020B0604030504040204" pitchFamily="34" charset="0"/>
                <a:ea typeface="Verdana" panose="020B0604030504040204" pitchFamily="34" charset="0"/>
                <a:cs typeface="Verdana" panose="020B0604030504040204" pitchFamily="34" charset="0"/>
              </a:rPr>
              <a:t>Case study</a:t>
            </a:r>
          </a:p>
          <a:p>
            <a:pPr lvl="1"/>
            <a:r>
              <a:rPr lang="en-US" dirty="0" smtClean="0">
                <a:latin typeface="Verdana" panose="020B0604030504040204" pitchFamily="34" charset="0"/>
                <a:ea typeface="Verdana" panose="020B0604030504040204" pitchFamily="34" charset="0"/>
                <a:cs typeface="Verdana" panose="020B0604030504040204" pitchFamily="34" charset="0"/>
              </a:rPr>
              <a:t>Grounding Exercise</a:t>
            </a:r>
          </a:p>
          <a:p>
            <a:pPr lvl="1"/>
            <a:r>
              <a:rPr lang="en-US" dirty="0" smtClean="0">
                <a:latin typeface="Verdana" panose="020B0604030504040204" pitchFamily="34" charset="0"/>
                <a:ea typeface="Verdana" panose="020B0604030504040204" pitchFamily="34" charset="0"/>
                <a:cs typeface="Verdana" panose="020B0604030504040204" pitchFamily="34" charset="0"/>
              </a:rPr>
              <a:t>Scenario</a:t>
            </a:r>
          </a:p>
          <a:p>
            <a:r>
              <a:rPr lang="en-US" dirty="0" smtClean="0">
                <a:latin typeface="Verdana" panose="020B0604030504040204" pitchFamily="34" charset="0"/>
                <a:ea typeface="Verdana" panose="020B0604030504040204" pitchFamily="34" charset="0"/>
                <a:cs typeface="Verdana" panose="020B0604030504040204" pitchFamily="34" charset="0"/>
              </a:rPr>
              <a:t>What do </a:t>
            </a:r>
            <a:r>
              <a:rPr lang="en-US" smtClean="0">
                <a:latin typeface="Verdana" panose="020B0604030504040204" pitchFamily="34" charset="0"/>
                <a:ea typeface="Verdana" panose="020B0604030504040204" pitchFamily="34" charset="0"/>
                <a:cs typeface="Verdana" panose="020B0604030504040204" pitchFamily="34" charset="0"/>
              </a:rPr>
              <a:t>students think?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3</a:t>
            </a:fld>
            <a:endParaRPr lang="en-US"/>
          </a:p>
        </p:txBody>
      </p:sp>
      <p:sp>
        <p:nvSpPr>
          <p:cNvPr id="5" name="TextBox 4"/>
          <p:cNvSpPr txBox="1"/>
          <p:nvPr/>
        </p:nvSpPr>
        <p:spPr>
          <a:xfrm>
            <a:off x="652272" y="1344168"/>
            <a:ext cx="7815072" cy="1631216"/>
          </a:xfrm>
          <a:prstGeom prst="rect">
            <a:avLst/>
          </a:prstGeom>
          <a:noFill/>
        </p:spPr>
        <p:txBody>
          <a:bodyPr wrap="square" rtlCol="0" anchor="ctr" anchorCtr="0">
            <a:noAutofit/>
          </a:bodyPr>
          <a:lstStyle/>
          <a:p>
            <a:r>
              <a:rPr lang="en-GB" sz="6000" baseline="0" dirty="0" smtClean="0">
                <a:solidFill>
                  <a:srgbClr val="14406B"/>
                </a:solidFill>
              </a:rPr>
              <a:t>“Too Posh To Wash”</a:t>
            </a:r>
          </a:p>
          <a:p>
            <a:pPr algn="r"/>
            <a:r>
              <a:rPr lang="en-GB" sz="6000" baseline="0" dirty="0" smtClean="0">
                <a:solidFill>
                  <a:srgbClr val="14406B"/>
                </a:solidFill>
              </a:rPr>
              <a:t>“Too Clever to Care”</a:t>
            </a:r>
            <a:endParaRPr lang="en-GB" sz="6000" baseline="0" dirty="0">
              <a:solidFill>
                <a:srgbClr val="14406B"/>
              </a:solidFill>
            </a:endParaRPr>
          </a:p>
        </p:txBody>
      </p:sp>
      <p:pic>
        <p:nvPicPr>
          <p:cNvPr id="6" name="Content Placeholder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272" y="3189980"/>
            <a:ext cx="3743325" cy="2495550"/>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42680" y="3375959"/>
            <a:ext cx="3539320" cy="2123592"/>
          </a:xfrm>
          <a:prstGeom prst="rect">
            <a:avLst/>
          </a:prstGeom>
        </p:spPr>
      </p:pic>
    </p:spTree>
    <p:extLst>
      <p:ext uri="{BB962C8B-B14F-4D97-AF65-F5344CB8AC3E}">
        <p14:creationId xmlns:p14="http://schemas.microsoft.com/office/powerpoint/2010/main" val="2257642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4</a:t>
            </a:fld>
            <a:endParaRPr lang="en-US"/>
          </a:p>
        </p:txBody>
      </p:sp>
      <p:sp>
        <p:nvSpPr>
          <p:cNvPr id="6" name="TextBox 5"/>
          <p:cNvSpPr txBox="1"/>
          <p:nvPr/>
        </p:nvSpPr>
        <p:spPr>
          <a:xfrm>
            <a:off x="457200" y="1481959"/>
            <a:ext cx="8077200" cy="584775"/>
          </a:xfrm>
          <a:prstGeom prst="rect">
            <a:avLst/>
          </a:prstGeom>
          <a:noFill/>
        </p:spPr>
        <p:txBody>
          <a:bodyPr wrap="square" rtlCol="0">
            <a:spAutoFit/>
          </a:bodyPr>
          <a:lstStyle/>
          <a:p>
            <a:r>
              <a:rPr lang="en-GB" sz="3200" baseline="0" dirty="0" smtClean="0">
                <a:solidFill>
                  <a:srgbClr val="14406B"/>
                </a:solidFill>
                <a:latin typeface="Verdana" panose="020B0604030504040204" pitchFamily="34" charset="0"/>
                <a:ea typeface="Verdana" panose="020B0604030504040204" pitchFamily="34" charset="0"/>
                <a:cs typeface="Verdana" panose="020B0604030504040204" pitchFamily="34" charset="0"/>
              </a:rPr>
              <a:t>Is it more complicated than that?</a:t>
            </a:r>
            <a:endParaRPr lang="en-GB" sz="3200" baseline="0" dirty="0">
              <a:solidFill>
                <a:srgbClr val="14406B"/>
              </a:solidFill>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457201" y="2427890"/>
            <a:ext cx="8077200" cy="2923877"/>
          </a:xfrm>
          <a:prstGeom prst="rect">
            <a:avLst/>
          </a:prstGeom>
          <a:noFill/>
        </p:spPr>
        <p:txBody>
          <a:bodyPr wrap="square" rtlCol="0">
            <a:spAutoFit/>
          </a:bodyPr>
          <a:lstStyle/>
          <a:p>
            <a:pPr marL="342900" indent="-342900">
              <a:buFont typeface="Arial" panose="020B0604020202020204" pitchFamily="34" charset="0"/>
              <a:buChar char="•"/>
            </a:pPr>
            <a:r>
              <a:rPr lang="en-US" sz="3200" dirty="0">
                <a:latin typeface="Verdana" panose="020B0604030504040204" pitchFamily="34" charset="0"/>
                <a:ea typeface="Verdana" panose="020B0604030504040204" pitchFamily="34" charset="0"/>
                <a:cs typeface="Verdana" panose="020B0604030504040204" pitchFamily="34" charset="0"/>
              </a:rPr>
              <a:t>Higher levels of education can have a more positive affect (Aiken et al., 2014</a:t>
            </a:r>
            <a:r>
              <a:rPr lang="en-US" sz="3200" dirty="0" smtClean="0">
                <a:latin typeface="Verdana" panose="020B0604030504040204" pitchFamily="34" charset="0"/>
                <a:ea typeface="Verdana" panose="020B0604030504040204" pitchFamily="34" charset="0"/>
                <a:cs typeface="Verdana" panose="020B0604030504040204" pitchFamily="34" charset="0"/>
              </a:rPr>
              <a:t>).</a:t>
            </a:r>
          </a:p>
          <a:p>
            <a:pPr marL="342900" indent="-342900">
              <a:buFont typeface="Arial" panose="020B0604020202020204" pitchFamily="34" charset="0"/>
              <a:buChar char="•"/>
            </a:pPr>
            <a:endParaRPr lang="en-US" sz="32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endParaRPr lang="en-US" sz="32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buFont typeface="Arial" panose="020B0604020202020204" pitchFamily="34" charset="0"/>
              <a:buChar char="•"/>
            </a:pPr>
            <a:r>
              <a:rPr lang="en-US" sz="3200" dirty="0" smtClean="0">
                <a:latin typeface="Verdana" panose="020B0604030504040204" pitchFamily="34" charset="0"/>
                <a:ea typeface="Verdana" panose="020B0604030504040204" pitchFamily="34" charset="0"/>
                <a:cs typeface="Verdana" panose="020B0604030504040204" pitchFamily="34" charset="0"/>
              </a:rPr>
              <a:t>Compassion </a:t>
            </a:r>
            <a:r>
              <a:rPr lang="en-US" sz="3200" dirty="0">
                <a:latin typeface="Verdana" panose="020B0604030504040204" pitchFamily="34" charset="0"/>
                <a:ea typeface="Verdana" panose="020B0604030504040204" pitchFamily="34" charset="0"/>
                <a:cs typeface="Verdana" panose="020B0604030504040204" pitchFamily="34" charset="0"/>
              </a:rPr>
              <a:t>is time intensive. Staff are unable to be compassionate in a state of stress, anxiety or against time pressures (Crawford et al., 2013</a:t>
            </a:r>
            <a:r>
              <a:rPr lang="en-US" sz="3200" dirty="0" smtClean="0">
                <a:latin typeface="Verdana" panose="020B0604030504040204" pitchFamily="34" charset="0"/>
                <a:ea typeface="Verdana" panose="020B0604030504040204" pitchFamily="34" charset="0"/>
                <a:cs typeface="Verdana" panose="020B0604030504040204" pitchFamily="34" charset="0"/>
              </a:rPr>
              <a:t>).</a:t>
            </a:r>
          </a:p>
          <a:p>
            <a:pPr marL="342900" indent="-342900">
              <a:buFont typeface="Arial" panose="020B0604020202020204" pitchFamily="34" charset="0"/>
              <a:buChar char="•"/>
            </a:pPr>
            <a:endParaRPr lang="en-US" sz="2800" dirty="0" smtClean="0">
              <a:latin typeface="Verdana" panose="020B0604030504040204" pitchFamily="34" charset="0"/>
              <a:ea typeface="Verdana" panose="020B0604030504040204" pitchFamily="34" charset="0"/>
              <a:cs typeface="Verdana" panose="020B0604030504040204" pitchFamily="34" charset="0"/>
            </a:endParaRPr>
          </a:p>
          <a:p>
            <a:endParaRPr lang="en-GB"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036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4" name="Slide Number Placeholder 3"/>
          <p:cNvSpPr>
            <a:spLocks noGrp="1"/>
          </p:cNvSpPr>
          <p:nvPr>
            <p:ph type="sldNum" sz="quarter" idx="12"/>
          </p:nvPr>
        </p:nvSpPr>
        <p:spPr/>
        <p:txBody>
          <a:bodyPr/>
          <a:lstStyle/>
          <a:p>
            <a:fld id="{5416C750-24DD-314D-9A5E-B212962A5430}" type="slidenum">
              <a:rPr lang="en-US" smtClean="0"/>
              <a:pPr/>
              <a:t>5</a:t>
            </a:fld>
            <a:endParaRPr lang="en-US"/>
          </a:p>
        </p:txBody>
      </p:sp>
      <p:pic>
        <p:nvPicPr>
          <p:cNvPr id="6" name="Content Placeholder 7"/>
          <p:cNvPicPr>
            <a:picLocks noChangeAspect="1"/>
          </p:cNvPicPr>
          <p:nvPr/>
        </p:nvPicPr>
        <p:blipFill rotWithShape="1">
          <a:blip r:embed="rId3" cstate="print">
            <a:extLst>
              <a:ext uri="{28A0092B-C50C-407E-A947-70E740481C1C}">
                <a14:useLocalDpi xmlns:a14="http://schemas.microsoft.com/office/drawing/2010/main" val="0"/>
              </a:ext>
            </a:extLst>
          </a:blip>
          <a:srcRect l="4355" t="15784" r="4299" b="6657"/>
          <a:stretch/>
        </p:blipFill>
        <p:spPr>
          <a:xfrm>
            <a:off x="152400" y="995106"/>
            <a:ext cx="8763000" cy="5257801"/>
          </a:xfrm>
          <a:prstGeom prst="rect">
            <a:avLst/>
          </a:prstGeom>
        </p:spPr>
      </p:pic>
      <p:sp>
        <p:nvSpPr>
          <p:cNvPr id="7" name="TextBox 6"/>
          <p:cNvSpPr txBox="1"/>
          <p:nvPr/>
        </p:nvSpPr>
        <p:spPr>
          <a:xfrm>
            <a:off x="7677447" y="5971401"/>
            <a:ext cx="1314153" cy="276999"/>
          </a:xfrm>
          <a:prstGeom prst="rect">
            <a:avLst/>
          </a:prstGeom>
          <a:noFill/>
        </p:spPr>
        <p:txBody>
          <a:bodyPr wrap="square" rtlCol="0">
            <a:spAutoFit/>
          </a:bodyPr>
          <a:lstStyle/>
          <a:p>
            <a:r>
              <a:rPr lang="en-GB" sz="1800" dirty="0" smtClean="0"/>
              <a:t>Gilbert, 2010</a:t>
            </a:r>
            <a:endParaRPr lang="en-GB" sz="1800" dirty="0"/>
          </a:p>
        </p:txBody>
      </p:sp>
    </p:spTree>
    <p:extLst>
      <p:ext uri="{BB962C8B-B14F-4D97-AF65-F5344CB8AC3E}">
        <p14:creationId xmlns:p14="http://schemas.microsoft.com/office/powerpoint/2010/main" val="329850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4" name="Slide Number Placeholder 3"/>
          <p:cNvSpPr>
            <a:spLocks noGrp="1"/>
          </p:cNvSpPr>
          <p:nvPr>
            <p:ph type="sldNum" sz="quarter" idx="12"/>
          </p:nvPr>
        </p:nvSpPr>
        <p:spPr/>
        <p:txBody>
          <a:bodyPr/>
          <a:lstStyle/>
          <a:p>
            <a:fld id="{5416C750-24DD-314D-9A5E-B212962A5430}" type="slidenum">
              <a:rPr lang="en-US" smtClean="0"/>
              <a:pPr/>
              <a:t>6</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364" y="1201977"/>
            <a:ext cx="4325111" cy="4260797"/>
          </a:xfrm>
          <a:prstGeom prst="rect">
            <a:avLst/>
          </a:prstGeom>
        </p:spPr>
      </p:pic>
      <p:sp>
        <p:nvSpPr>
          <p:cNvPr id="7" name="Line Callout 1 6"/>
          <p:cNvSpPr/>
          <p:nvPr/>
        </p:nvSpPr>
        <p:spPr bwMode="auto">
          <a:xfrm>
            <a:off x="-394138" y="5273610"/>
            <a:ext cx="2767794" cy="1242826"/>
          </a:xfrm>
          <a:prstGeom prst="borderCallout1">
            <a:avLst>
              <a:gd name="adj1" fmla="val 57109"/>
              <a:gd name="adj2" fmla="val -6135"/>
              <a:gd name="adj3" fmla="val 66150"/>
              <a:gd name="adj4" fmla="val -63058"/>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4400" b="0" i="0" u="none" strike="noStrike" cap="none" normalizeH="0" baseline="-25000" dirty="0" smtClean="0">
                <a:ln>
                  <a:noFill/>
                </a:ln>
                <a:solidFill>
                  <a:srgbClr val="FF0000"/>
                </a:solidFill>
                <a:effectLst/>
                <a:latin typeface="Times" pitchFamily="-8" charset="0"/>
              </a:rPr>
              <a:t>Flight</a:t>
            </a:r>
            <a:endParaRPr kumimoji="0" lang="en-GB" sz="4400" b="0" i="0" u="none" strike="noStrike" cap="none" normalizeH="0" baseline="-25000" dirty="0">
              <a:ln>
                <a:noFill/>
              </a:ln>
              <a:solidFill>
                <a:srgbClr val="FF0000"/>
              </a:solidFill>
              <a:effectLst/>
              <a:latin typeface="Times" pitchFamily="-8" charset="0"/>
            </a:endParaRPr>
          </a:p>
        </p:txBody>
      </p:sp>
      <p:sp>
        <p:nvSpPr>
          <p:cNvPr id="9" name="TextBox 8"/>
          <p:cNvSpPr txBox="1"/>
          <p:nvPr/>
        </p:nvSpPr>
        <p:spPr>
          <a:xfrm>
            <a:off x="4951475" y="1490432"/>
            <a:ext cx="3719559" cy="4442242"/>
          </a:xfrm>
          <a:prstGeom prst="rect">
            <a:avLst/>
          </a:prstGeom>
          <a:noFill/>
        </p:spPr>
        <p:txBody>
          <a:bodyPr wrap="square" rtlCol="0">
            <a:spAutoFit/>
          </a:bodyPr>
          <a:lstStyle/>
          <a:p>
            <a:pPr lvl="1"/>
            <a:r>
              <a:rPr lang="en-US" sz="4000" dirty="0">
                <a:latin typeface="Verdana" panose="020B0604030504040204" pitchFamily="34" charset="0"/>
                <a:ea typeface="Verdana" panose="020B0604030504040204" pitchFamily="34" charset="0"/>
                <a:cs typeface="Verdana" panose="020B0604030504040204" pitchFamily="34" charset="0"/>
              </a:rPr>
              <a:t>Heavy </a:t>
            </a:r>
            <a:r>
              <a:rPr lang="en-US" sz="4000" dirty="0" smtClean="0">
                <a:latin typeface="Verdana" panose="020B0604030504040204" pitchFamily="34" charset="0"/>
                <a:ea typeface="Verdana" panose="020B0604030504040204" pitchFamily="34" charset="0"/>
                <a:cs typeface="Verdana" panose="020B0604030504040204" pitchFamily="34" charset="0"/>
              </a:rPr>
              <a:t>workloads</a:t>
            </a:r>
          </a:p>
          <a:p>
            <a:pPr lvl="1"/>
            <a:endParaRPr lang="en-US" sz="4000" dirty="0">
              <a:latin typeface="Verdana" panose="020B0604030504040204" pitchFamily="34" charset="0"/>
              <a:ea typeface="Verdana" panose="020B0604030504040204" pitchFamily="34" charset="0"/>
              <a:cs typeface="Verdana" panose="020B0604030504040204" pitchFamily="34" charset="0"/>
            </a:endParaRPr>
          </a:p>
          <a:p>
            <a:pPr lvl="1"/>
            <a:r>
              <a:rPr lang="en-US" sz="4000" dirty="0">
                <a:latin typeface="Verdana" panose="020B0604030504040204" pitchFamily="34" charset="0"/>
                <a:ea typeface="Verdana" panose="020B0604030504040204" pitchFamily="34" charset="0"/>
                <a:cs typeface="Verdana" panose="020B0604030504040204" pitchFamily="34" charset="0"/>
              </a:rPr>
              <a:t>Staff </a:t>
            </a:r>
            <a:r>
              <a:rPr lang="en-US" sz="4000" dirty="0" smtClean="0">
                <a:latin typeface="Verdana" panose="020B0604030504040204" pitchFamily="34" charset="0"/>
                <a:ea typeface="Verdana" panose="020B0604030504040204" pitchFamily="34" charset="0"/>
                <a:cs typeface="Verdana" panose="020B0604030504040204" pitchFamily="34" charset="0"/>
              </a:rPr>
              <a:t>shortages</a:t>
            </a:r>
          </a:p>
          <a:p>
            <a:pPr lvl="1"/>
            <a:endParaRPr lang="en-US" sz="4000" dirty="0">
              <a:latin typeface="Verdana" panose="020B0604030504040204" pitchFamily="34" charset="0"/>
              <a:ea typeface="Verdana" panose="020B0604030504040204" pitchFamily="34" charset="0"/>
              <a:cs typeface="Verdana" panose="020B0604030504040204" pitchFamily="34" charset="0"/>
            </a:endParaRPr>
          </a:p>
          <a:p>
            <a:pPr lvl="1"/>
            <a:r>
              <a:rPr lang="en-US" sz="4000" dirty="0">
                <a:latin typeface="Verdana" panose="020B0604030504040204" pitchFamily="34" charset="0"/>
                <a:ea typeface="Verdana" panose="020B0604030504040204" pitchFamily="34" charset="0"/>
                <a:cs typeface="Verdana" panose="020B0604030504040204" pitchFamily="34" charset="0"/>
              </a:rPr>
              <a:t>Shift </a:t>
            </a:r>
            <a:r>
              <a:rPr lang="en-US" sz="4000" dirty="0" smtClean="0">
                <a:latin typeface="Verdana" panose="020B0604030504040204" pitchFamily="34" charset="0"/>
                <a:ea typeface="Verdana" panose="020B0604030504040204" pitchFamily="34" charset="0"/>
                <a:cs typeface="Verdana" panose="020B0604030504040204" pitchFamily="34" charset="0"/>
              </a:rPr>
              <a:t>working</a:t>
            </a:r>
          </a:p>
          <a:p>
            <a:pPr lvl="1"/>
            <a:endParaRPr lang="en-US" sz="4000" dirty="0">
              <a:latin typeface="Verdana" panose="020B0604030504040204" pitchFamily="34" charset="0"/>
              <a:ea typeface="Verdana" panose="020B0604030504040204" pitchFamily="34" charset="0"/>
              <a:cs typeface="Verdana" panose="020B0604030504040204" pitchFamily="34" charset="0"/>
            </a:endParaRPr>
          </a:p>
          <a:p>
            <a:pPr lvl="1"/>
            <a:r>
              <a:rPr lang="en-US" sz="4000" dirty="0">
                <a:latin typeface="Verdana" panose="020B0604030504040204" pitchFamily="34" charset="0"/>
                <a:ea typeface="Verdana" panose="020B0604030504040204" pitchFamily="34" charset="0"/>
                <a:cs typeface="Verdana" panose="020B0604030504040204" pitchFamily="34" charset="0"/>
              </a:rPr>
              <a:t>Missing </a:t>
            </a:r>
            <a:r>
              <a:rPr lang="en-US" sz="4000" dirty="0" smtClean="0">
                <a:latin typeface="Verdana" panose="020B0604030504040204" pitchFamily="34" charset="0"/>
                <a:ea typeface="Verdana" panose="020B0604030504040204" pitchFamily="34" charset="0"/>
                <a:cs typeface="Verdana" panose="020B0604030504040204" pitchFamily="34" charset="0"/>
              </a:rPr>
              <a:t>breaks</a:t>
            </a:r>
          </a:p>
          <a:p>
            <a:pPr lvl="1"/>
            <a:endParaRPr lang="en-US" sz="4000" dirty="0">
              <a:latin typeface="Verdana" panose="020B0604030504040204" pitchFamily="34" charset="0"/>
              <a:ea typeface="Verdana" panose="020B0604030504040204" pitchFamily="34" charset="0"/>
              <a:cs typeface="Verdana" panose="020B0604030504040204" pitchFamily="34" charset="0"/>
            </a:endParaRPr>
          </a:p>
          <a:p>
            <a:pPr lvl="1"/>
            <a:r>
              <a:rPr lang="en-US" sz="4000" dirty="0">
                <a:latin typeface="Verdana" panose="020B0604030504040204" pitchFamily="34" charset="0"/>
                <a:ea typeface="Verdana" panose="020B0604030504040204" pitchFamily="34" charset="0"/>
                <a:cs typeface="Verdana" panose="020B0604030504040204" pitchFamily="34" charset="0"/>
              </a:rPr>
              <a:t>Paperwork targets/Audits</a:t>
            </a:r>
          </a:p>
          <a:p>
            <a:endParaRPr lang="en-GB" dirty="0">
              <a:latin typeface="Verdana" panose="020B0604030504040204" pitchFamily="34" charset="0"/>
              <a:ea typeface="Verdana" panose="020B0604030504040204" pitchFamily="34" charset="0"/>
              <a:cs typeface="Verdana" panose="020B0604030504040204" pitchFamily="34" charset="0"/>
            </a:endParaRPr>
          </a:p>
        </p:txBody>
      </p:sp>
      <p:sp>
        <p:nvSpPr>
          <p:cNvPr id="10" name="Line Callout 1 9"/>
          <p:cNvSpPr/>
          <p:nvPr/>
        </p:nvSpPr>
        <p:spPr bwMode="auto">
          <a:xfrm>
            <a:off x="820910" y="2468727"/>
            <a:ext cx="2767794" cy="1242826"/>
          </a:xfrm>
          <a:prstGeom prst="borderCallout1">
            <a:avLst>
              <a:gd name="adj1" fmla="val 57109"/>
              <a:gd name="adj2" fmla="val -6135"/>
              <a:gd name="adj3" fmla="val 66150"/>
              <a:gd name="adj4" fmla="val -63058"/>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4400" b="0" i="0" u="none" strike="noStrike" cap="none" normalizeH="0" baseline="-25000" dirty="0" smtClean="0">
                <a:ln>
                  <a:noFill/>
                </a:ln>
                <a:solidFill>
                  <a:srgbClr val="FF0000"/>
                </a:solidFill>
                <a:effectLst/>
                <a:latin typeface="Times" pitchFamily="-8" charset="0"/>
              </a:rPr>
              <a:t>Fight</a:t>
            </a:r>
            <a:endParaRPr kumimoji="0" lang="en-GB" sz="4400" b="0" i="0" u="none" strike="noStrike" cap="none" normalizeH="0" baseline="-25000" dirty="0">
              <a:ln>
                <a:noFill/>
              </a:ln>
              <a:solidFill>
                <a:srgbClr val="FF0000"/>
              </a:solidFill>
              <a:effectLst/>
              <a:latin typeface="Times" pitchFamily="-8" charset="0"/>
            </a:endParaRPr>
          </a:p>
        </p:txBody>
      </p:sp>
      <p:sp>
        <p:nvSpPr>
          <p:cNvPr id="11" name="Rectangle 10"/>
          <p:cNvSpPr/>
          <p:nvPr/>
        </p:nvSpPr>
        <p:spPr>
          <a:xfrm>
            <a:off x="5076497" y="5932674"/>
            <a:ext cx="4572000" cy="584775"/>
          </a:xfrm>
          <a:prstGeom prst="rect">
            <a:avLst/>
          </a:prstGeom>
        </p:spPr>
        <p:txBody>
          <a:bodyPr>
            <a:spAutoFit/>
          </a:bodyPr>
          <a:lstStyle/>
          <a:p>
            <a:pPr marL="426645" lvl="1" indent="0">
              <a:buNone/>
            </a:pPr>
            <a:r>
              <a:rPr lang="en-US" dirty="0">
                <a:latin typeface="Verdana" panose="020B0604030504040204" pitchFamily="34" charset="0"/>
                <a:ea typeface="Verdana" panose="020B0604030504040204" pitchFamily="34" charset="0"/>
                <a:cs typeface="Verdana" panose="020B0604030504040204" pitchFamily="34" charset="0"/>
              </a:rPr>
              <a:t>(RCN, 2013, Brown et al., 2014, Crawford et al., 2013).</a:t>
            </a:r>
          </a:p>
        </p:txBody>
      </p:sp>
    </p:spTree>
    <p:extLst>
      <p:ext uri="{BB962C8B-B14F-4D97-AF65-F5344CB8AC3E}">
        <p14:creationId xmlns:p14="http://schemas.microsoft.com/office/powerpoint/2010/main" val="1014506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04951" y="6253655"/>
            <a:ext cx="1905000" cy="457200"/>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7</a:t>
            </a:fld>
            <a:endParaRPr lang="en-US"/>
          </a:p>
        </p:txBody>
      </p:sp>
      <p:sp>
        <p:nvSpPr>
          <p:cNvPr id="6" name="TextBox 5"/>
          <p:cNvSpPr txBox="1"/>
          <p:nvPr/>
        </p:nvSpPr>
        <p:spPr>
          <a:xfrm>
            <a:off x="906516" y="2379626"/>
            <a:ext cx="7551683" cy="3375283"/>
          </a:xfrm>
          <a:prstGeom prst="rect">
            <a:avLst/>
          </a:prstGeom>
          <a:noFill/>
        </p:spPr>
        <p:txBody>
          <a:bodyPr wrap="square" rtlCol="0">
            <a:spAutoFit/>
          </a:bodyPr>
          <a:lstStyle/>
          <a:p>
            <a:pPr algn="ctr"/>
            <a:r>
              <a:rPr lang="en-GB" sz="3200" dirty="0" smtClean="0">
                <a:latin typeface="Verdana" panose="020B0604030504040204" pitchFamily="34" charset="0"/>
                <a:ea typeface="Verdana" panose="020B0604030504040204" pitchFamily="34" charset="0"/>
                <a:cs typeface="Verdana" panose="020B0604030504040204" pitchFamily="34" charset="0"/>
              </a:rPr>
              <a:t>“uses </a:t>
            </a:r>
            <a:r>
              <a:rPr lang="en-GB" sz="3200" dirty="0">
                <a:latin typeface="Verdana" panose="020B0604030504040204" pitchFamily="34" charset="0"/>
                <a:ea typeface="Verdana" panose="020B0604030504040204" pitchFamily="34" charset="0"/>
                <a:cs typeface="Verdana" panose="020B0604030504040204" pitchFamily="34" charset="0"/>
              </a:rPr>
              <a:t>different facets throughout a process of alleviation and prevention whereby the practitioner is encouraged to pay attention and to apply reasoning to subsequent behaviours and responses towards each other. In doing this the practitioner may then develop competencies that enable them to regulate their response to threat and monitor their own wellbeing whilst also paying attention to the complex social context in which these competencies need to be </a:t>
            </a:r>
            <a:r>
              <a:rPr lang="en-GB" sz="3200" dirty="0" smtClean="0">
                <a:latin typeface="Verdana" panose="020B0604030504040204" pitchFamily="34" charset="0"/>
                <a:ea typeface="Verdana" panose="020B0604030504040204" pitchFamily="34" charset="0"/>
                <a:cs typeface="Verdana" panose="020B0604030504040204" pitchFamily="34" charset="0"/>
              </a:rPr>
              <a:t>applied.”</a:t>
            </a:r>
            <a:endParaRPr lang="en-GB" sz="32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754116" y="1045774"/>
            <a:ext cx="7704083" cy="1200329"/>
          </a:xfrm>
          <a:prstGeom prst="rect">
            <a:avLst/>
          </a:prstGeom>
          <a:noFill/>
        </p:spPr>
        <p:txBody>
          <a:bodyPr wrap="square" rtlCol="0">
            <a:spAutoFit/>
          </a:bodyPr>
          <a:lstStyle/>
          <a:p>
            <a:pPr algn="ctr"/>
            <a:r>
              <a:rPr lang="en-GB" sz="5400" dirty="0" smtClean="0">
                <a:solidFill>
                  <a:srgbClr val="14406B"/>
                </a:solidFill>
                <a:latin typeface="Verdana" panose="020B0604030504040204" pitchFamily="34" charset="0"/>
                <a:ea typeface="Verdana" panose="020B0604030504040204" pitchFamily="34" charset="0"/>
                <a:cs typeface="Verdana" panose="020B0604030504040204" pitchFamily="34" charset="0"/>
              </a:rPr>
              <a:t>Compassion Focused Clinical Supervision</a:t>
            </a:r>
            <a:endParaRPr lang="en-GB" sz="5400" dirty="0">
              <a:solidFill>
                <a:srgbClr val="14406B"/>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99252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Friday 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a:p>
            <a:endParaRPr lang="en-US" sz="900" dirty="0"/>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8</a:t>
            </a:fld>
            <a:endParaRPr lang="en-US"/>
          </a:p>
        </p:txBody>
      </p:sp>
      <p:sp>
        <p:nvSpPr>
          <p:cNvPr id="6" name="Rectangle 5"/>
          <p:cNvSpPr/>
          <p:nvPr/>
        </p:nvSpPr>
        <p:spPr>
          <a:xfrm>
            <a:off x="240000" y="2711696"/>
            <a:ext cx="8654932" cy="1077218"/>
          </a:xfrm>
          <a:prstGeom prst="rect">
            <a:avLst/>
          </a:prstGeom>
          <a:noFill/>
        </p:spPr>
        <p:txBody>
          <a:bodyPr wrap="square" lIns="91440" tIns="45720" rIns="91440" bIns="45720">
            <a:spAutoFit/>
          </a:bodyPr>
          <a:lstStyle/>
          <a:p>
            <a:pPr algn="ctr"/>
            <a:r>
              <a:rPr lang="en-US" sz="9600" b="1" cap="none" spc="0" dirty="0" smtClean="0">
                <a:ln w="22225">
                  <a:solidFill>
                    <a:schemeClr val="accent2"/>
                  </a:solidFill>
                  <a:prstDash val="solid"/>
                </a:ln>
                <a:solidFill>
                  <a:schemeClr val="accent2">
                    <a:lumMod val="40000"/>
                    <a:lumOff val="60000"/>
                  </a:schemeClr>
                </a:solidFill>
                <a:effectLst/>
              </a:rPr>
              <a:t>Notice and Explore</a:t>
            </a:r>
            <a:endParaRPr lang="en-US" sz="9600" b="1" cap="none" spc="0" dirty="0">
              <a:ln w="22225">
                <a:solidFill>
                  <a:schemeClr val="accent2"/>
                </a:solidFill>
                <a:prstDash val="solid"/>
              </a:ln>
              <a:solidFill>
                <a:schemeClr val="accent2">
                  <a:lumMod val="40000"/>
                  <a:lumOff val="60000"/>
                </a:schemeClr>
              </a:solidFill>
              <a:effectLst/>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19448"/>
          <a:stretch/>
        </p:blipFill>
        <p:spPr>
          <a:xfrm>
            <a:off x="0" y="953855"/>
            <a:ext cx="9134933" cy="5294545"/>
          </a:xfrm>
          <a:prstGeom prst="rect">
            <a:avLst/>
          </a:prstGeom>
        </p:spPr>
      </p:pic>
    </p:spTree>
    <p:extLst>
      <p:ext uri="{BB962C8B-B14F-4D97-AF65-F5344CB8AC3E}">
        <p14:creationId xmlns:p14="http://schemas.microsoft.com/office/powerpoint/2010/main" val="238464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latin typeface="Verdana" panose="020B0604030504040204" pitchFamily="34" charset="0"/>
                <a:ea typeface="Verdana" panose="020B0604030504040204" pitchFamily="34" charset="0"/>
                <a:cs typeface="Verdana" panose="020B0604030504040204" pitchFamily="34" charset="0"/>
              </a:rPr>
              <a:t>Friday </a:t>
            </a:r>
            <a:r>
              <a:rPr lang="en-US" dirty="0">
                <a:latin typeface="Verdana" panose="020B0604030504040204" pitchFamily="34" charset="0"/>
                <a:ea typeface="Verdana" panose="020B0604030504040204" pitchFamily="34" charset="0"/>
                <a:cs typeface="Verdana" panose="020B0604030504040204" pitchFamily="34" charset="0"/>
              </a:rPr>
              <a:t>14</a:t>
            </a:r>
            <a:r>
              <a:rPr lang="en-US" baseline="30000" dirty="0">
                <a:latin typeface="Verdana" panose="020B0604030504040204" pitchFamily="34" charset="0"/>
                <a:ea typeface="Verdana" panose="020B0604030504040204" pitchFamily="34" charset="0"/>
                <a:cs typeface="Verdana" panose="020B0604030504040204" pitchFamily="34" charset="0"/>
              </a:rPr>
              <a:t>th</a:t>
            </a:r>
            <a:r>
              <a:rPr lang="en-US" dirty="0">
                <a:latin typeface="Verdana" panose="020B0604030504040204" pitchFamily="34" charset="0"/>
                <a:ea typeface="Verdana" panose="020B0604030504040204" pitchFamily="34" charset="0"/>
                <a:cs typeface="Verdana" panose="020B0604030504040204" pitchFamily="34" charset="0"/>
              </a:rPr>
              <a:t> October 2016</a:t>
            </a:r>
          </a:p>
          <a:p>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3" name="Footer Placeholder 2"/>
          <p:cNvSpPr>
            <a:spLocks noGrp="1"/>
          </p:cNvSpPr>
          <p:nvPr>
            <p:ph type="ftr" sz="quarter" idx="11"/>
          </p:nvPr>
        </p:nvSpPr>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GEN International Network</a:t>
            </a:r>
          </a:p>
        </p:txBody>
      </p:sp>
      <p:sp>
        <p:nvSpPr>
          <p:cNvPr id="4" name="Slide Number Placeholder 3"/>
          <p:cNvSpPr>
            <a:spLocks noGrp="1"/>
          </p:cNvSpPr>
          <p:nvPr>
            <p:ph type="sldNum" sz="quarter" idx="12"/>
          </p:nvPr>
        </p:nvSpPr>
        <p:spPr/>
        <p:txBody>
          <a:bodyPr/>
          <a:lstStyle/>
          <a:p>
            <a:fld id="{E3E76792-7B07-1B41-80B9-609CDA99349B}" type="slidenum">
              <a:rPr lang="en-US" smtClean="0"/>
              <a:pPr/>
              <a:t>9</a:t>
            </a:fld>
            <a:endParaRPr lang="en-US"/>
          </a:p>
        </p:txBody>
      </p:sp>
      <p:sp>
        <p:nvSpPr>
          <p:cNvPr id="6" name="TextBox 5"/>
          <p:cNvSpPr txBox="1"/>
          <p:nvPr/>
        </p:nvSpPr>
        <p:spPr>
          <a:xfrm>
            <a:off x="287721" y="1536174"/>
            <a:ext cx="8568559" cy="3785652"/>
          </a:xfrm>
          <a:prstGeom prst="rect">
            <a:avLst/>
          </a:prstGeom>
          <a:noFill/>
        </p:spPr>
        <p:txBody>
          <a:bodyPr wrap="square" rtlCol="0" anchor="ctr">
            <a:spAutoFit/>
          </a:bodyPr>
          <a:lstStyle/>
          <a:p>
            <a:pPr marL="1600200" lvl="2" indent="-685800">
              <a:buFont typeface="Arial" panose="020B0604020202020204" pitchFamily="34" charset="0"/>
              <a:buChar char="•"/>
            </a:pPr>
            <a:r>
              <a:rPr lang="en-GB" sz="4000" baseline="0" dirty="0" smtClean="0">
                <a:solidFill>
                  <a:srgbClr val="002060"/>
                </a:solidFill>
              </a:rPr>
              <a:t>Grounding Exercise</a:t>
            </a:r>
          </a:p>
          <a:p>
            <a:pPr lvl="2"/>
            <a:endParaRPr lang="en-GB" sz="4000" baseline="0" dirty="0">
              <a:solidFill>
                <a:srgbClr val="002060"/>
              </a:solidFill>
            </a:endParaRPr>
          </a:p>
          <a:p>
            <a:pPr marL="1600200" lvl="2" indent="-685800">
              <a:buFont typeface="Arial" panose="020B0604020202020204" pitchFamily="34" charset="0"/>
              <a:buChar char="•"/>
            </a:pPr>
            <a:r>
              <a:rPr lang="en-GB" sz="4000" baseline="0" dirty="0" smtClean="0">
                <a:solidFill>
                  <a:srgbClr val="002060"/>
                </a:solidFill>
              </a:rPr>
              <a:t>Meet Susanna…</a:t>
            </a:r>
          </a:p>
          <a:p>
            <a:pPr lvl="2"/>
            <a:endParaRPr lang="en-GB" sz="4000" baseline="0" dirty="0" smtClean="0">
              <a:solidFill>
                <a:srgbClr val="002060"/>
              </a:solidFill>
            </a:endParaRPr>
          </a:p>
          <a:p>
            <a:r>
              <a:rPr lang="en-GB" sz="4000" baseline="0" dirty="0">
                <a:solidFill>
                  <a:srgbClr val="002060"/>
                </a:solidFill>
                <a:hlinkClick r:id="rId3"/>
              </a:rPr>
              <a:t>http://</a:t>
            </a:r>
            <a:r>
              <a:rPr lang="en-GB" sz="4000" baseline="0" dirty="0" smtClean="0">
                <a:solidFill>
                  <a:srgbClr val="002060"/>
                </a:solidFill>
                <a:hlinkClick r:id="rId3"/>
              </a:rPr>
              <a:t>www.patientvoices.org.uk/flv/0365pv384.htm</a:t>
            </a:r>
            <a:r>
              <a:rPr lang="en-GB" sz="4000" baseline="0" dirty="0" smtClean="0">
                <a:solidFill>
                  <a:srgbClr val="002060"/>
                </a:solidFill>
              </a:rPr>
              <a:t> </a:t>
            </a:r>
          </a:p>
        </p:txBody>
      </p:sp>
    </p:spTree>
    <p:extLst>
      <p:ext uri="{BB962C8B-B14F-4D97-AF65-F5344CB8AC3E}">
        <p14:creationId xmlns:p14="http://schemas.microsoft.com/office/powerpoint/2010/main" val="232082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UofN_Presentation_Blue_A-1">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latin typeface="Times" pitchFamily="-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a:ln>
              <a:noFill/>
            </a:ln>
            <a:solidFill>
              <a:schemeClr val="tx1"/>
            </a:solidFill>
            <a:effectLst/>
            <a:latin typeface="Times" pitchFamily="-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UofN_Presentation_Blue_A-1</Template>
  <TotalTime>1033</TotalTime>
  <Words>1021</Words>
  <Application>Microsoft Office PowerPoint</Application>
  <PresentationFormat>On-screen Show (4:3)</PresentationFormat>
  <Paragraphs>148</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ＭＳ Ｐゴシック</vt:lpstr>
      <vt:lpstr>Arial</vt:lpstr>
      <vt:lpstr>Century Gothic</vt:lpstr>
      <vt:lpstr>Times</vt:lpstr>
      <vt:lpstr>Verdana</vt:lpstr>
      <vt:lpstr>UofN_Presentation_Blue_A-1</vt:lpstr>
      <vt:lpstr>Implementation of compassion focused clinical supervision to improve resilience, self-efficacy and compassion towards self and others amongst student nurses.</vt:lpstr>
      <vt:lpstr>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Do Students Think?</vt:lpstr>
      <vt:lpstr>PowerPoint Presentation</vt:lpstr>
      <vt:lpstr>PowerPoint Presentation</vt:lpstr>
      <vt:lpstr>PowerPoint Presentation</vt:lpstr>
    </vt:vector>
  </TitlesOfParts>
  <Company>University Of Nottingham</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Nottingham</dc:title>
  <dc:creator>Newman Kelly</dc:creator>
  <cp:lastModifiedBy>Stacey Gemma</cp:lastModifiedBy>
  <cp:revision>47</cp:revision>
  <cp:lastPrinted>2016-09-03T11:04:45Z</cp:lastPrinted>
  <dcterms:created xsi:type="dcterms:W3CDTF">2015-11-10T16:45:05Z</dcterms:created>
  <dcterms:modified xsi:type="dcterms:W3CDTF">2016-10-20T08:22:38Z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187D4799-E54D-4506-AC99-1251AA8DB129</vt:lpwstr>
  </property>
  <property fmtid="{D5CDD505-2E9C-101B-9397-08002B2CF9AE}" pid="3" name="ArticulatePath">
    <vt:lpwstr>GEN network powerpoint</vt:lpwstr>
  </property>
</Properties>
</file>