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0068"/>
    <a:srgbClr val="BD0089"/>
    <a:srgbClr val="00A1D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74" y="-4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CB9A6-309A-4E3A-9CD2-3372B511CFD7}" type="datetimeFigureOut">
              <a:rPr lang="en-GB" smtClean="0"/>
              <a:pPr/>
              <a:t>14/10/2015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4FFD9-C159-495A-9A39-FB7046D5CAC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85800" y="1324075"/>
            <a:ext cx="7086600" cy="1102519"/>
          </a:xfrm>
        </p:spPr>
        <p:txBody>
          <a:bodyPr/>
          <a:lstStyle>
            <a:lvl1pPr algn="l">
              <a:defRPr>
                <a:solidFill>
                  <a:srgbClr val="BD0089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85800" y="2426594"/>
            <a:ext cx="70866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36483" y="2422313"/>
            <a:ext cx="9593249" cy="3596626"/>
            <a:chOff x="436483" y="2422313"/>
            <a:chExt cx="9593249" cy="3596626"/>
          </a:xfrm>
        </p:grpSpPr>
        <p:cxnSp>
          <p:nvCxnSpPr>
            <p:cNvPr id="30" name="Straight Connector 29"/>
            <p:cNvCxnSpPr>
              <a:stCxn id="32" idx="2"/>
            </p:cNvCxnSpPr>
            <p:nvPr/>
          </p:nvCxnSpPr>
          <p:spPr>
            <a:xfrm>
              <a:off x="436483" y="4577796"/>
              <a:ext cx="5996623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6433106" y="2422313"/>
              <a:ext cx="3596626" cy="359662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436483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306" y="2516528"/>
            <a:ext cx="3407963" cy="3407963"/>
          </a:xfrm>
          <a:prstGeom prst="rect">
            <a:avLst/>
          </a:prstGeom>
        </p:spPr>
      </p:pic>
      <p:pic>
        <p:nvPicPr>
          <p:cNvPr id="5" name="Picture 4" descr="UWL+School_NURSING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92" y="304187"/>
            <a:ext cx="2522823" cy="5377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0584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 algn="l">
              <a:defRPr>
                <a:solidFill>
                  <a:srgbClr val="BD0089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57200" y="1200151"/>
            <a:ext cx="6834220" cy="2886261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404040"/>
                </a:solidFill>
                <a:latin typeface="Arial"/>
                <a:cs typeface="Arial"/>
              </a:defRPr>
            </a:lvl2pPr>
            <a:lvl3pPr>
              <a:defRPr>
                <a:solidFill>
                  <a:srgbClr val="404040"/>
                </a:solidFill>
                <a:latin typeface="Arial"/>
                <a:cs typeface="Arial"/>
              </a:defRPr>
            </a:lvl3pPr>
            <a:lvl4pPr>
              <a:defRPr>
                <a:solidFill>
                  <a:srgbClr val="404040"/>
                </a:solidFill>
                <a:latin typeface="Arial"/>
                <a:cs typeface="Arial"/>
              </a:defRPr>
            </a:lvl4pPr>
            <a:lvl5pPr>
              <a:defRPr>
                <a:solidFill>
                  <a:srgbClr val="404040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07908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851979" y="3994944"/>
            <a:ext cx="7772400" cy="1021556"/>
          </a:xfrm>
        </p:spPr>
        <p:txBody>
          <a:bodyPr anchor="t">
            <a:normAutofit/>
          </a:bodyPr>
          <a:lstStyle>
            <a:lvl1pPr algn="l">
              <a:defRPr sz="2400" b="1" cap="all">
                <a:solidFill>
                  <a:srgbClr val="BD0089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9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4030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rgbClr val="BD0089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sz="half" idx="1"/>
          </p:nvPr>
        </p:nvSpPr>
        <p:spPr>
          <a:xfrm>
            <a:off x="457200" y="1051930"/>
            <a:ext cx="4038600" cy="2545556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4648200" y="1051930"/>
            <a:ext cx="4038600" cy="2545556"/>
          </a:xfrm>
        </p:spPr>
        <p:txBody>
          <a:bodyPr/>
          <a:lstStyle>
            <a:lvl1pPr>
              <a:defRPr sz="2400">
                <a:solidFill>
                  <a:srgbClr val="404040"/>
                </a:solidFill>
                <a:latin typeface="Arial"/>
                <a:cs typeface="Arial"/>
              </a:defRPr>
            </a:lvl1pPr>
            <a:lvl2pPr>
              <a:defRPr sz="2000">
                <a:solidFill>
                  <a:srgbClr val="404040"/>
                </a:solidFill>
                <a:latin typeface="Arial"/>
                <a:cs typeface="Arial"/>
              </a:defRPr>
            </a:lvl2pPr>
            <a:lvl3pPr>
              <a:defRPr sz="1800">
                <a:solidFill>
                  <a:srgbClr val="404040"/>
                </a:solidFill>
                <a:latin typeface="Arial"/>
                <a:cs typeface="Arial"/>
              </a:defRPr>
            </a:lvl3pPr>
            <a:lvl4pPr>
              <a:defRPr sz="1600">
                <a:solidFill>
                  <a:srgbClr val="404040"/>
                </a:solidFill>
                <a:latin typeface="Arial"/>
                <a:cs typeface="Arial"/>
              </a:defRPr>
            </a:lvl4pPr>
            <a:lvl5pPr>
              <a:defRPr sz="1600">
                <a:solidFill>
                  <a:srgbClr val="404040"/>
                </a:solidFill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414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rgbClr val="BD0089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>
                <a:solidFill>
                  <a:srgbClr val="7B0068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457200" y="1631156"/>
            <a:ext cx="4040188" cy="2826018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 userDrawn="1"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7B0068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 userDrawn="1">
            <p:ph sz="quarter" idx="4"/>
          </p:nvPr>
        </p:nvSpPr>
        <p:spPr>
          <a:xfrm>
            <a:off x="4645026" y="1631156"/>
            <a:ext cx="4041775" cy="2826018"/>
          </a:xfrm>
        </p:spPr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13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9123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 algn="l">
              <a:defRPr>
                <a:solidFill>
                  <a:srgbClr val="BD0089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9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1563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6863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3575050" y="204788"/>
            <a:ext cx="5111750" cy="4110389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half" idx="2"/>
          </p:nvPr>
        </p:nvSpPr>
        <p:spPr>
          <a:xfrm>
            <a:off x="457201" y="1076327"/>
            <a:ext cx="3008313" cy="323885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8354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BD0089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 userDrawn="1"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half" idx="2"/>
          </p:nvPr>
        </p:nvSpPr>
        <p:spPr>
          <a:xfrm>
            <a:off x="1792288" y="4025503"/>
            <a:ext cx="5486400" cy="455337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439337" y="3522656"/>
            <a:ext cx="8958661" cy="2143933"/>
            <a:chOff x="439337" y="3522656"/>
            <a:chExt cx="8958661" cy="2143933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851979" y="4577796"/>
              <a:ext cx="6439441" cy="15979"/>
            </a:xfrm>
            <a:prstGeom prst="line">
              <a:avLst/>
            </a:prstGeom>
            <a:ln>
              <a:solidFill>
                <a:srgbClr val="7B0068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7254065" y="3522656"/>
              <a:ext cx="2143933" cy="214393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39337" y="4397796"/>
              <a:ext cx="360000" cy="360000"/>
            </a:xfrm>
            <a:prstGeom prst="ellipse">
              <a:avLst/>
            </a:prstGeom>
            <a:solidFill>
              <a:schemeClr val="bg1"/>
            </a:solidFill>
            <a:ln w="57150" cmpd="sng">
              <a:solidFill>
                <a:srgbClr val="7B006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MASTER_Nursing_Pattern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042" y="3613962"/>
            <a:ext cx="1971312" cy="1971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0878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2463C-4077-DF4B-A5C7-AF9D13EAAB08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207D1-1D0E-C74E-8E44-B6F0F0121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059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086600" cy="2861953"/>
          </a:xfrm>
        </p:spPr>
        <p:txBody>
          <a:bodyPr>
            <a:noAutofit/>
          </a:bodyPr>
          <a:lstStyle/>
          <a:p>
            <a:r>
              <a:rPr lang="en-GB" sz="3200" dirty="0" smtClean="0"/>
              <a:t>Review and evaluation of teaching and assessment of anatomy, physiology and pathophysiology in the Postgraduate pre-registration curriculum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50878" y="3971499"/>
            <a:ext cx="5322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John Mears, Senior Lecturer: john.mears@uwl.ac.uk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22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+mj-lt"/>
              </a:rPr>
              <a:t>Developing solutions – Resources 2</a:t>
            </a:r>
            <a:endParaRPr lang="en-GB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+mn-lt"/>
              </a:rPr>
              <a:t>Because of a number of technical issues we have not to date used the on-line resources early in the course.  This semester the September 2015 students will receive guidance and access near the beginning of the course.  This is in response to student evaluations.</a:t>
            </a:r>
            <a:endParaRPr lang="en-GB" sz="2400" dirty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Developing Solutions -Assessment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+mn-lt"/>
              </a:rPr>
              <a:t>Originally 3 hour exam using questions related to a scenario. </a:t>
            </a:r>
          </a:p>
          <a:p>
            <a:r>
              <a:rPr lang="en-GB" sz="2800" dirty="0" smtClean="0">
                <a:latin typeface="+mn-lt"/>
              </a:rPr>
              <a:t>With revalidation 3 hour exam with multiple choice and short answer questions</a:t>
            </a:r>
          </a:p>
          <a:p>
            <a:r>
              <a:rPr lang="en-GB" sz="2800" dirty="0" smtClean="0">
                <a:latin typeface="+mn-lt"/>
              </a:rPr>
              <a:t>Now 30 minute OSCE and viva voce</a:t>
            </a:r>
            <a:endParaRPr lang="en-GB" sz="2800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OSCE/Viva voce process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 smtClean="0">
                <a:latin typeface="+mn-lt"/>
              </a:rPr>
              <a:t>Students given 4 possible scenarios one of which they will undertake</a:t>
            </a:r>
          </a:p>
          <a:p>
            <a:r>
              <a:rPr lang="en-GB" sz="2000" dirty="0" smtClean="0">
                <a:latin typeface="+mn-lt"/>
              </a:rPr>
              <a:t>Formative table top version to practice in class</a:t>
            </a:r>
          </a:p>
          <a:p>
            <a:r>
              <a:rPr lang="en-GB" sz="2000" dirty="0" smtClean="0">
                <a:latin typeface="+mn-lt"/>
              </a:rPr>
              <a:t>A brief assessment of simulated patient to show structure and to gain information relating to the patient. Viva using a semi-structured approach based on A&amp;P and pathophysiology</a:t>
            </a:r>
          </a:p>
          <a:p>
            <a:r>
              <a:rPr lang="en-GB" sz="2000" dirty="0" smtClean="0">
                <a:latin typeface="+mn-lt"/>
              </a:rPr>
              <a:t>Probing to allow and encourage students to give relevant information</a:t>
            </a:r>
            <a:endParaRPr lang="en-GB" sz="2000" dirty="0"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 for OSCE/Viva voce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mtClean="0"/>
              <a:t>External </a:t>
            </a:r>
            <a:r>
              <a:rPr lang="en-GB" smtClean="0"/>
              <a:t>examiner felt </a:t>
            </a:r>
            <a:r>
              <a:rPr lang="en-GB" dirty="0" smtClean="0"/>
              <a:t>that we could </a:t>
            </a:r>
            <a:r>
              <a:rPr lang="en-GB" dirty="0" smtClean="0"/>
              <a:t>be over </a:t>
            </a:r>
            <a:r>
              <a:rPr lang="en-GB" dirty="0" smtClean="0"/>
              <a:t>assessing the students</a:t>
            </a:r>
          </a:p>
          <a:p>
            <a:r>
              <a:rPr lang="en-GB" dirty="0" smtClean="0"/>
              <a:t>Poor pass rate at first attempt</a:t>
            </a:r>
          </a:p>
          <a:p>
            <a:r>
              <a:rPr lang="en-GB" dirty="0" smtClean="0"/>
              <a:t>Relates directly to practice</a:t>
            </a:r>
          </a:p>
          <a:p>
            <a:r>
              <a:rPr lang="en-GB" dirty="0" smtClean="0"/>
              <a:t>Video the procedure for review and </a:t>
            </a:r>
            <a:r>
              <a:rPr lang="en-GB" dirty="0" smtClean="0"/>
              <a:t>moderation</a:t>
            </a:r>
            <a:endParaRPr lang="en-GB" dirty="0" smtClean="0"/>
          </a:p>
          <a:p>
            <a:r>
              <a:rPr lang="en-GB" dirty="0" smtClean="0"/>
              <a:t>Examiners can probe to enable students to find answers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Incarnations </a:t>
            </a:r>
            <a:r>
              <a:rPr lang="en-GB" dirty="0" smtClean="0">
                <a:latin typeface="+mj-lt"/>
              </a:rPr>
              <a:t>of the module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7214260" cy="2886261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GB" sz="2600" dirty="0" smtClean="0">
                <a:latin typeface="+mn-lt"/>
                <a:ea typeface="Times New Roman"/>
              </a:rPr>
              <a:t>Applied Physiology: assessment and management of acute care conditions: Sept 2010 – Feb 2013</a:t>
            </a:r>
          </a:p>
          <a:p>
            <a:pPr lvl="0"/>
            <a:r>
              <a:rPr lang="en-US" sz="2600" dirty="0" smtClean="0">
                <a:latin typeface="+mn-lt"/>
              </a:rPr>
              <a:t>Biomedical sciences applied to nursing practice: Sep </a:t>
            </a:r>
            <a:r>
              <a:rPr lang="en-US" sz="2600" dirty="0" smtClean="0">
                <a:latin typeface="+mn-lt"/>
              </a:rPr>
              <a:t>2013 </a:t>
            </a:r>
            <a:r>
              <a:rPr lang="en-US" sz="2600" dirty="0" smtClean="0">
                <a:latin typeface="+mn-lt"/>
              </a:rPr>
              <a:t>- present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360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Context of the current module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>
                <a:latin typeface="+mn-lt"/>
              </a:rPr>
              <a:t>The module sits in stage 2 of the programme (approx months 8 -15)</a:t>
            </a:r>
          </a:p>
          <a:p>
            <a:pPr lvl="0"/>
            <a:r>
              <a:rPr lang="en-GB" dirty="0" smtClean="0">
                <a:latin typeface="+mn-lt"/>
              </a:rPr>
              <a:t>Runs concurrently with ‘Enhancing adult and mental health practice through decision making’</a:t>
            </a:r>
            <a:endParaRPr lang="en-US" dirty="0" smtClean="0">
              <a:latin typeface="+mn-lt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Context of the current module -2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latin typeface="+mn-lt"/>
              </a:rPr>
              <a:t>The Biomedical Science module content is structured to match the content of the Decision Making module bringing the pathophysiology into context particularly for adult health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Student numbers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>
                <a:latin typeface="+mn-lt"/>
              </a:rPr>
              <a:t>September every year 50+ students taught as 2 groups</a:t>
            </a:r>
          </a:p>
          <a:p>
            <a:pPr lvl="1"/>
            <a:r>
              <a:rPr lang="en-US" dirty="0" smtClean="0">
                <a:latin typeface="+mn-lt"/>
              </a:rPr>
              <a:t>~25 mental health London based</a:t>
            </a:r>
          </a:p>
          <a:p>
            <a:pPr lvl="1"/>
            <a:r>
              <a:rPr lang="en-US" dirty="0" smtClean="0">
                <a:latin typeface="+mn-lt"/>
              </a:rPr>
              <a:t>~20 adult health/~5 mental health Reading based taught as a single group</a:t>
            </a:r>
          </a:p>
          <a:p>
            <a:pPr lvl="0"/>
            <a:r>
              <a:rPr lang="en-US" dirty="0" smtClean="0">
                <a:latin typeface="+mn-lt"/>
              </a:rPr>
              <a:t>February – depends on contract,  if running adult only at Reading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Context (module) problems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800" dirty="0" smtClean="0">
                <a:latin typeface="+mn-lt"/>
              </a:rPr>
              <a:t>Structure of the course: There is no earlier anatomy and physiology module</a:t>
            </a:r>
          </a:p>
          <a:p>
            <a:r>
              <a:rPr lang="en-GB" sz="2800" dirty="0" smtClean="0">
                <a:latin typeface="+mn-lt"/>
              </a:rPr>
              <a:t>Need to include anatomy and physiology in the module</a:t>
            </a:r>
          </a:p>
          <a:p>
            <a:r>
              <a:rPr lang="en-GB" sz="2800" dirty="0" smtClean="0">
                <a:latin typeface="+mn-lt"/>
              </a:rPr>
              <a:t>Time constraints/limited study days</a:t>
            </a:r>
          </a:p>
          <a:p>
            <a:r>
              <a:rPr lang="en-GB" sz="2800" dirty="0" smtClean="0">
                <a:latin typeface="+mn-lt"/>
              </a:rPr>
              <a:t>Limited clinical experience prior to the module</a:t>
            </a:r>
          </a:p>
          <a:p>
            <a:r>
              <a:rPr lang="en-GB" sz="2800" dirty="0" smtClean="0">
                <a:latin typeface="+mn-lt"/>
              </a:rPr>
              <a:t>Mix of mental health and adult health students at Reading and mental health in London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Student problems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>
                <a:latin typeface="+mn-lt"/>
              </a:rPr>
              <a:t>Significant numbers of students have extremely limited experience with biology or any other science.</a:t>
            </a:r>
          </a:p>
          <a:p>
            <a:pPr lvl="1"/>
            <a:r>
              <a:rPr lang="en-GB" dirty="0" smtClean="0">
                <a:latin typeface="+mn-lt"/>
              </a:rPr>
              <a:t>In the last cohort of the students at Reading over one third had not studied any science since GCSE or ‘O’’ level</a:t>
            </a:r>
          </a:p>
          <a:p>
            <a:r>
              <a:rPr lang="en-GB" dirty="0" smtClean="0">
                <a:latin typeface="+mn-lt"/>
              </a:rPr>
              <a:t>Very wide range of subjects studied for first degree. Many with no connection to science</a:t>
            </a:r>
            <a:endParaRPr lang="en-GB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Developing Solutions - Structure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>
                <a:latin typeface="+mn-lt"/>
              </a:rPr>
              <a:t>Revalidation changed the emphasis of the module leaving out management and focusing on assessment using altered physiology</a:t>
            </a:r>
          </a:p>
          <a:p>
            <a:r>
              <a:rPr lang="en-GB" sz="2000" dirty="0" smtClean="0">
                <a:latin typeface="+mn-lt"/>
              </a:rPr>
              <a:t>Retained related pharmacology as there is no dedicated module for this</a:t>
            </a:r>
          </a:p>
          <a:p>
            <a:r>
              <a:rPr lang="en-GB" sz="2000" dirty="0" smtClean="0">
                <a:latin typeface="+mn-lt"/>
              </a:rPr>
              <a:t>Focus on a limited number of specific conditions to illustrate some of the key aspects of pathophysiology the majority of which may be found in adult and mental health contexts</a:t>
            </a:r>
          </a:p>
          <a:p>
            <a:endParaRPr lang="en-GB" sz="2000" dirty="0" smtClean="0">
              <a:latin typeface="+mn-lt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Developing solutions - Resources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>
                <a:latin typeface="+mn-lt"/>
              </a:rPr>
              <a:t>T</a:t>
            </a:r>
            <a:r>
              <a:rPr lang="en-GB" sz="2000" dirty="0" smtClean="0">
                <a:latin typeface="+mn-lt"/>
              </a:rPr>
              <a:t>he </a:t>
            </a:r>
            <a:r>
              <a:rPr lang="en-GB" sz="2000" dirty="0" smtClean="0">
                <a:latin typeface="+mn-lt"/>
              </a:rPr>
              <a:t>usual PowerPoint and word resources on </a:t>
            </a:r>
            <a:r>
              <a:rPr lang="en-GB" sz="2000" dirty="0" smtClean="0">
                <a:latin typeface="+mn-lt"/>
              </a:rPr>
              <a:t>Blackboard, YouTube videos.</a:t>
            </a:r>
          </a:p>
          <a:p>
            <a:r>
              <a:rPr lang="en-GB" sz="2000" dirty="0" smtClean="0">
                <a:latin typeface="+mn-lt"/>
              </a:rPr>
              <a:t>WileyPlus </a:t>
            </a:r>
            <a:r>
              <a:rPr lang="en-GB" sz="2000" dirty="0" smtClean="0">
                <a:latin typeface="+mn-lt"/>
              </a:rPr>
              <a:t>online anatomy and </a:t>
            </a:r>
            <a:r>
              <a:rPr lang="en-GB" sz="2000" dirty="0" smtClean="0">
                <a:latin typeface="+mn-lt"/>
              </a:rPr>
              <a:t>physiology </a:t>
            </a:r>
            <a:r>
              <a:rPr lang="en-GB" sz="2000" dirty="0" smtClean="0">
                <a:latin typeface="+mn-lt"/>
              </a:rPr>
              <a:t>was </a:t>
            </a:r>
            <a:r>
              <a:rPr lang="en-GB" sz="2000" dirty="0" smtClean="0">
                <a:latin typeface="+mn-lt"/>
              </a:rPr>
              <a:t>used as </a:t>
            </a:r>
            <a:r>
              <a:rPr lang="en-GB" sz="2000" dirty="0" smtClean="0">
                <a:latin typeface="+mn-lt"/>
              </a:rPr>
              <a:t>a pilot which was well received but wasn’t perceived as meeting the need of the students</a:t>
            </a:r>
          </a:p>
          <a:p>
            <a:r>
              <a:rPr lang="en-GB" sz="2000" dirty="0" smtClean="0">
                <a:latin typeface="+mn-lt"/>
              </a:rPr>
              <a:t>Now using Primal </a:t>
            </a:r>
            <a:r>
              <a:rPr lang="en-GB" sz="2000" dirty="0" smtClean="0">
                <a:latin typeface="+mn-lt"/>
              </a:rPr>
              <a:t>online with tutor resources available to download to Blackboard. This is well received by students and </a:t>
            </a:r>
            <a:r>
              <a:rPr lang="en-GB" sz="2000" dirty="0" smtClean="0">
                <a:latin typeface="+mn-lt"/>
              </a:rPr>
              <a:t>w</a:t>
            </a:r>
            <a:r>
              <a:rPr lang="en-GB" sz="2000" dirty="0" smtClean="0">
                <a:latin typeface="+mn-lt"/>
              </a:rPr>
              <a:t>e </a:t>
            </a:r>
            <a:r>
              <a:rPr lang="en-GB" sz="2000" dirty="0" smtClean="0">
                <a:latin typeface="+mn-lt"/>
              </a:rPr>
              <a:t>are currently evaluating this.</a:t>
            </a:r>
            <a:endParaRPr lang="en-GB" sz="2000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593</Words>
  <Application>Microsoft Office PowerPoint</Application>
  <PresentationFormat>On-screen Show (16:9)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Review and evaluation of teaching and assessment of anatomy, physiology and pathophysiology in the Postgraduate pre-registration curriculum</vt:lpstr>
      <vt:lpstr>Incarnations of the module</vt:lpstr>
      <vt:lpstr>Context of the current module</vt:lpstr>
      <vt:lpstr>Context of the current module -2</vt:lpstr>
      <vt:lpstr>Student numbers</vt:lpstr>
      <vt:lpstr>Context (module) problems</vt:lpstr>
      <vt:lpstr>Student problems</vt:lpstr>
      <vt:lpstr>Developing Solutions - Structure</vt:lpstr>
      <vt:lpstr>Developing solutions - Resources</vt:lpstr>
      <vt:lpstr>Developing solutions – Resources 2</vt:lpstr>
      <vt:lpstr>Developing Solutions -Assessment</vt:lpstr>
      <vt:lpstr>OSCE/Viva voce process</vt:lpstr>
      <vt:lpstr>Rationale for OSCE/Viva voce</vt:lpstr>
    </vt:vector>
  </TitlesOfParts>
  <Company>University of West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Obruk</dc:creator>
  <cp:lastModifiedBy>John Mears</cp:lastModifiedBy>
  <cp:revision>27</cp:revision>
  <dcterms:created xsi:type="dcterms:W3CDTF">2014-01-08T13:16:43Z</dcterms:created>
  <dcterms:modified xsi:type="dcterms:W3CDTF">2015-10-14T07:18:06Z</dcterms:modified>
</cp:coreProperties>
</file>