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913" r:id="rId1"/>
  </p:sldMasterIdLst>
  <p:notesMasterIdLst>
    <p:notesMasterId r:id="rId22"/>
  </p:notesMasterIdLst>
  <p:handoutMasterIdLst>
    <p:handoutMasterId r:id="rId23"/>
  </p:handoutMasterIdLst>
  <p:sldIdLst>
    <p:sldId id="256" r:id="rId2"/>
    <p:sldId id="278" r:id="rId3"/>
    <p:sldId id="257" r:id="rId4"/>
    <p:sldId id="259" r:id="rId5"/>
    <p:sldId id="260" r:id="rId6"/>
    <p:sldId id="273" r:id="rId7"/>
    <p:sldId id="262" r:id="rId8"/>
    <p:sldId id="274" r:id="rId9"/>
    <p:sldId id="269" r:id="rId10"/>
    <p:sldId id="261" r:id="rId11"/>
    <p:sldId id="264" r:id="rId12"/>
    <p:sldId id="265" r:id="rId13"/>
    <p:sldId id="266" r:id="rId14"/>
    <p:sldId id="267" r:id="rId15"/>
    <p:sldId id="270" r:id="rId16"/>
    <p:sldId id="271" r:id="rId17"/>
    <p:sldId id="272" r:id="rId18"/>
    <p:sldId id="275"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2"/>
    <p:restoredTop sz="73693"/>
  </p:normalViewPr>
  <p:slideViewPr>
    <p:cSldViewPr snapToGrid="0" snapToObjects="1">
      <p:cViewPr varScale="1">
        <p:scale>
          <a:sx n="85" d="100"/>
          <a:sy n="85" d="100"/>
        </p:scale>
        <p:origin x="15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86C0BD-2D9C-7745-AEEC-779D8E7F080F}" type="doc">
      <dgm:prSet loTypeId="urn:microsoft.com/office/officeart/2005/8/layout/chevron2" loCatId="" qsTypeId="urn:microsoft.com/office/officeart/2005/8/quickstyle/simple4" qsCatId="simple" csTypeId="urn:microsoft.com/office/officeart/2005/8/colors/accent1_2" csCatId="accent1" phldr="1"/>
      <dgm:spPr/>
      <dgm:t>
        <a:bodyPr/>
        <a:lstStyle/>
        <a:p>
          <a:endParaRPr lang="en-US"/>
        </a:p>
      </dgm:t>
    </dgm:pt>
    <dgm:pt modelId="{E7C445F2-5680-3946-AAA3-7F1D729ABB6B}">
      <dgm:prSet phldrT="[Text]"/>
      <dgm:spPr/>
      <dgm:t>
        <a:bodyPr/>
        <a:lstStyle/>
        <a:p>
          <a:r>
            <a:rPr lang="en-US" dirty="0" smtClean="0"/>
            <a:t>Refused AS</a:t>
          </a:r>
          <a:endParaRPr lang="en-US" dirty="0"/>
        </a:p>
      </dgm:t>
    </dgm:pt>
    <dgm:pt modelId="{D6796F32-0460-6E4B-8D73-19A1D8D204F5}" type="parTrans" cxnId="{F2B98DEE-90E7-D54B-8614-EFB92174FF49}">
      <dgm:prSet/>
      <dgm:spPr/>
      <dgm:t>
        <a:bodyPr/>
        <a:lstStyle/>
        <a:p>
          <a:endParaRPr lang="en-US"/>
        </a:p>
      </dgm:t>
    </dgm:pt>
    <dgm:pt modelId="{3CAB8AD5-5B8F-3F45-BED5-085F5CE841C3}" type="sibTrans" cxnId="{F2B98DEE-90E7-D54B-8614-EFB92174FF49}">
      <dgm:prSet/>
      <dgm:spPr/>
      <dgm:t>
        <a:bodyPr/>
        <a:lstStyle/>
        <a:p>
          <a:endParaRPr lang="en-US"/>
        </a:p>
      </dgm:t>
    </dgm:pt>
    <dgm:pt modelId="{43DB2AAD-7EDE-A449-A139-7197EDC2D663}">
      <dgm:prSet phldrT="[Text]" custT="1"/>
      <dgm:spPr/>
      <dgm:t>
        <a:bodyPr/>
        <a:lstStyle/>
        <a:p>
          <a:r>
            <a:rPr lang="en-US" sz="1600" dirty="0" smtClean="0"/>
            <a:t>In England: have to pay for secondary care</a:t>
          </a:r>
          <a:endParaRPr lang="en-US" sz="1600" dirty="0"/>
        </a:p>
      </dgm:t>
    </dgm:pt>
    <dgm:pt modelId="{03D605B4-0D62-7845-A063-42E47DA41A24}" type="parTrans" cxnId="{9A52F2E6-9814-C643-AF0B-C96CA02092CB}">
      <dgm:prSet/>
      <dgm:spPr/>
      <dgm:t>
        <a:bodyPr/>
        <a:lstStyle/>
        <a:p>
          <a:endParaRPr lang="en-US"/>
        </a:p>
      </dgm:t>
    </dgm:pt>
    <dgm:pt modelId="{A4169930-873B-7643-A214-DFAE418C851F}" type="sibTrans" cxnId="{9A52F2E6-9814-C643-AF0B-C96CA02092CB}">
      <dgm:prSet/>
      <dgm:spPr/>
      <dgm:t>
        <a:bodyPr/>
        <a:lstStyle/>
        <a:p>
          <a:endParaRPr lang="en-US"/>
        </a:p>
      </dgm:t>
    </dgm:pt>
    <dgm:pt modelId="{0C9599B7-1182-134F-9822-AE3BC263DCCA}">
      <dgm:prSet phldrT="[Text]" custT="1"/>
      <dgm:spPr/>
      <dgm:t>
        <a:bodyPr/>
        <a:lstStyle/>
        <a:p>
          <a:r>
            <a:rPr lang="en-US" sz="1600" dirty="0" smtClean="0"/>
            <a:t>In Scotland + Wales: free primary+ secondary care</a:t>
          </a:r>
          <a:endParaRPr lang="en-US" sz="1600" dirty="0"/>
        </a:p>
      </dgm:t>
    </dgm:pt>
    <dgm:pt modelId="{2011AEC4-F9DC-3248-AD40-E0FE30945CBB}" type="parTrans" cxnId="{0F55ACF4-17D3-BA4F-ABDA-8A575FAFA5CA}">
      <dgm:prSet/>
      <dgm:spPr/>
      <dgm:t>
        <a:bodyPr/>
        <a:lstStyle/>
        <a:p>
          <a:endParaRPr lang="en-US"/>
        </a:p>
      </dgm:t>
    </dgm:pt>
    <dgm:pt modelId="{9B363211-BC72-0E47-BF43-E823DE121569}" type="sibTrans" cxnId="{0F55ACF4-17D3-BA4F-ABDA-8A575FAFA5CA}">
      <dgm:prSet/>
      <dgm:spPr/>
      <dgm:t>
        <a:bodyPr/>
        <a:lstStyle/>
        <a:p>
          <a:endParaRPr lang="en-US"/>
        </a:p>
      </dgm:t>
    </dgm:pt>
    <dgm:pt modelId="{A885328A-08E7-F240-B9E9-342CFA7188D2}">
      <dgm:prSet phldrT="[Text]"/>
      <dgm:spPr/>
      <dgm:t>
        <a:bodyPr/>
        <a:lstStyle/>
        <a:p>
          <a:r>
            <a:rPr lang="en-US" dirty="0" smtClean="0"/>
            <a:t>AS</a:t>
          </a:r>
          <a:endParaRPr lang="en-US" dirty="0"/>
        </a:p>
      </dgm:t>
    </dgm:pt>
    <dgm:pt modelId="{00F33F4E-CCC1-9449-A43A-295599C9B61A}" type="parTrans" cxnId="{6FEA2884-2F6D-0941-A275-C6DD138364E2}">
      <dgm:prSet/>
      <dgm:spPr/>
      <dgm:t>
        <a:bodyPr/>
        <a:lstStyle/>
        <a:p>
          <a:endParaRPr lang="en-US"/>
        </a:p>
      </dgm:t>
    </dgm:pt>
    <dgm:pt modelId="{06DBD167-406A-E340-8571-9D7061201624}" type="sibTrans" cxnId="{6FEA2884-2F6D-0941-A275-C6DD138364E2}">
      <dgm:prSet/>
      <dgm:spPr/>
      <dgm:t>
        <a:bodyPr/>
        <a:lstStyle/>
        <a:p>
          <a:endParaRPr lang="en-US"/>
        </a:p>
      </dgm:t>
    </dgm:pt>
    <dgm:pt modelId="{7488481E-F98B-7546-914D-103F4712CE5E}">
      <dgm:prSet phldrT="[Text]" custT="1"/>
      <dgm:spPr/>
      <dgm:t>
        <a:bodyPr/>
        <a:lstStyle/>
        <a:p>
          <a:r>
            <a:rPr lang="en-GB" sz="1600" dirty="0" smtClean="0"/>
            <a:t>For those AS waiting for a decision in the UK, the Government provides only £ 37.75 a week for each person in the household.</a:t>
          </a:r>
          <a:endParaRPr lang="en-US" sz="1600" dirty="0"/>
        </a:p>
      </dgm:t>
    </dgm:pt>
    <dgm:pt modelId="{68886C47-F34B-7C4B-8BCE-E3DE12824DEF}" type="parTrans" cxnId="{902FBC74-E7DF-D247-AD33-38C4D4534626}">
      <dgm:prSet/>
      <dgm:spPr/>
      <dgm:t>
        <a:bodyPr/>
        <a:lstStyle/>
        <a:p>
          <a:endParaRPr lang="en-US"/>
        </a:p>
      </dgm:t>
    </dgm:pt>
    <dgm:pt modelId="{DADAAABD-1B1D-B643-A070-D4CCC8A6207D}" type="sibTrans" cxnId="{902FBC74-E7DF-D247-AD33-38C4D4534626}">
      <dgm:prSet/>
      <dgm:spPr/>
      <dgm:t>
        <a:bodyPr/>
        <a:lstStyle/>
        <a:p>
          <a:endParaRPr lang="en-US"/>
        </a:p>
      </dgm:t>
    </dgm:pt>
    <dgm:pt modelId="{20A96235-350C-EB43-815E-CB1B4ED81A39}">
      <dgm:prSet phldrT="[Text]" custT="1"/>
      <dgm:spPr/>
      <dgm:t>
        <a:bodyPr/>
        <a:lstStyle/>
        <a:p>
          <a:r>
            <a:rPr lang="en-GB" sz="1600" dirty="0" smtClean="0"/>
            <a:t>AS are also entitled to free dental treatment, prescriptions and eye tests after they apply for a fee waiver, also called ‘HC2’ certificate</a:t>
          </a:r>
          <a:endParaRPr lang="en-US" sz="1600" dirty="0"/>
        </a:p>
      </dgm:t>
    </dgm:pt>
    <dgm:pt modelId="{BA4E6E25-48A8-4245-9696-11479007F95F}" type="parTrans" cxnId="{09763952-B67B-2645-9166-BD49DE01BCAC}">
      <dgm:prSet/>
      <dgm:spPr/>
      <dgm:t>
        <a:bodyPr/>
        <a:lstStyle/>
        <a:p>
          <a:endParaRPr lang="en-US"/>
        </a:p>
      </dgm:t>
    </dgm:pt>
    <dgm:pt modelId="{5D283854-467C-B040-AEEE-4A39875CD72B}" type="sibTrans" cxnId="{09763952-B67B-2645-9166-BD49DE01BCAC}">
      <dgm:prSet/>
      <dgm:spPr/>
      <dgm:t>
        <a:bodyPr/>
        <a:lstStyle/>
        <a:p>
          <a:endParaRPr lang="en-US"/>
        </a:p>
      </dgm:t>
    </dgm:pt>
    <dgm:pt modelId="{8016236C-9AAE-D248-818F-7BAC5299064B}">
      <dgm:prSet phldrT="[Text]"/>
      <dgm:spPr/>
      <dgm:t>
        <a:bodyPr/>
        <a:lstStyle/>
        <a:p>
          <a:r>
            <a:rPr lang="en-US" dirty="0" smtClean="0"/>
            <a:t>R</a:t>
          </a:r>
          <a:endParaRPr lang="en-US" dirty="0"/>
        </a:p>
      </dgm:t>
    </dgm:pt>
    <dgm:pt modelId="{128B2067-2E0E-8444-8E95-63DA82A69E02}" type="parTrans" cxnId="{AC8B569D-5D42-1145-93DC-25A487C75188}">
      <dgm:prSet/>
      <dgm:spPr/>
      <dgm:t>
        <a:bodyPr/>
        <a:lstStyle/>
        <a:p>
          <a:endParaRPr lang="en-US"/>
        </a:p>
      </dgm:t>
    </dgm:pt>
    <dgm:pt modelId="{38833728-B54E-3241-B682-86B37575B83F}" type="sibTrans" cxnId="{AC8B569D-5D42-1145-93DC-25A487C75188}">
      <dgm:prSet/>
      <dgm:spPr/>
      <dgm:t>
        <a:bodyPr/>
        <a:lstStyle/>
        <a:p>
          <a:endParaRPr lang="en-US"/>
        </a:p>
      </dgm:t>
    </dgm:pt>
    <dgm:pt modelId="{B08025A2-34EB-B24E-A4C8-0E03BDDF58BD}">
      <dgm:prSet phldrT="[Text]" custT="1"/>
      <dgm:spPr/>
      <dgm:t>
        <a:bodyPr/>
        <a:lstStyle/>
        <a:p>
          <a:pPr marL="57150" lvl="1" indent="0" algn="l" defTabSz="444500">
            <a:lnSpc>
              <a:spcPct val="90000"/>
            </a:lnSpc>
            <a:spcBef>
              <a:spcPct val="0"/>
            </a:spcBef>
            <a:spcAft>
              <a:spcPct val="15000"/>
            </a:spcAft>
            <a:buNone/>
          </a:pPr>
          <a:r>
            <a:rPr lang="en-GB" sz="1600" dirty="0" smtClean="0"/>
            <a:t>The Government stops R</a:t>
          </a:r>
          <a:r>
            <a:rPr lang="en-GB" sz="1600" baseline="0" dirty="0" smtClean="0"/>
            <a:t> </a:t>
          </a:r>
          <a:r>
            <a:rPr lang="en-GB" sz="1600" dirty="0" smtClean="0"/>
            <a:t>financial support within 28 days, also referred to as the ‘move on’ period (</a:t>
          </a:r>
          <a:r>
            <a:rPr lang="en-GB" sz="1600" dirty="0" err="1" smtClean="0"/>
            <a:t>Strang</a:t>
          </a:r>
          <a:r>
            <a:rPr lang="en-GB" sz="1600" dirty="0" smtClean="0"/>
            <a:t>, </a:t>
          </a:r>
          <a:r>
            <a:rPr lang="en-GB" sz="1600" dirty="0" err="1" smtClean="0"/>
            <a:t>Baillot</a:t>
          </a:r>
          <a:r>
            <a:rPr lang="en-GB" sz="1600" dirty="0" smtClean="0"/>
            <a:t>, </a:t>
          </a:r>
          <a:r>
            <a:rPr lang="en-GB" sz="1600" dirty="0" err="1" smtClean="0"/>
            <a:t>Mignard</a:t>
          </a:r>
          <a:r>
            <a:rPr lang="en-GB" sz="1600" dirty="0" smtClean="0"/>
            <a:t>, 2018).</a:t>
          </a:r>
          <a:endParaRPr lang="en-US" sz="1600" dirty="0"/>
        </a:p>
      </dgm:t>
    </dgm:pt>
    <dgm:pt modelId="{FA117B0A-74AE-774C-9682-CF9FAEA3E6D4}" type="parTrans" cxnId="{32B2053F-C647-1F42-83A1-964A262BDBB0}">
      <dgm:prSet/>
      <dgm:spPr/>
      <dgm:t>
        <a:bodyPr/>
        <a:lstStyle/>
        <a:p>
          <a:endParaRPr lang="en-US"/>
        </a:p>
      </dgm:t>
    </dgm:pt>
    <dgm:pt modelId="{EB974AB5-E6F7-4748-8F03-34718E41DD16}" type="sibTrans" cxnId="{32B2053F-C647-1F42-83A1-964A262BDBB0}">
      <dgm:prSet/>
      <dgm:spPr/>
      <dgm:t>
        <a:bodyPr/>
        <a:lstStyle/>
        <a:p>
          <a:endParaRPr lang="en-US"/>
        </a:p>
      </dgm:t>
    </dgm:pt>
    <dgm:pt modelId="{76829C7A-9B2F-F242-95F2-3FE32313553A}">
      <dgm:prSet phldrT="[Text]" custT="1"/>
      <dgm:spPr/>
      <dgm:t>
        <a:bodyPr/>
        <a:lstStyle/>
        <a:p>
          <a:r>
            <a:rPr lang="en-GB" sz="1600" dirty="0" smtClean="0"/>
            <a:t>If an asylum case is rejected, any cash support ceases after 21 days (Bloch, 2013). Refused AS who meet certain criteria may receive £35.39 a week, redeemable at a limited number of shops through an ‘Azure’ card (</a:t>
          </a:r>
          <a:r>
            <a:rPr lang="en-GB" sz="1600" dirty="0" err="1" smtClean="0"/>
            <a:t>Nellums</a:t>
          </a:r>
          <a:r>
            <a:rPr lang="en-GB" sz="1600" dirty="0" smtClean="0"/>
            <a:t> </a:t>
          </a:r>
          <a:r>
            <a:rPr lang="en-GB" sz="1600" i="1" dirty="0" smtClean="0"/>
            <a:t>et al</a:t>
          </a:r>
          <a:r>
            <a:rPr lang="en-GB" sz="1600" dirty="0" smtClean="0"/>
            <a:t>, 2018). </a:t>
          </a:r>
          <a:endParaRPr lang="en-US" sz="1600" dirty="0"/>
        </a:p>
      </dgm:t>
    </dgm:pt>
    <dgm:pt modelId="{4F66DB70-0F1A-244B-BDA0-EA9ECEC83E6E}" type="parTrans" cxnId="{B3C70F63-0438-5F40-B83C-CF605F3B7F12}">
      <dgm:prSet/>
      <dgm:spPr/>
      <dgm:t>
        <a:bodyPr/>
        <a:lstStyle/>
        <a:p>
          <a:endParaRPr lang="en-US"/>
        </a:p>
      </dgm:t>
    </dgm:pt>
    <dgm:pt modelId="{94718643-6F14-0A4C-AAEC-938454BF3004}" type="sibTrans" cxnId="{B3C70F63-0438-5F40-B83C-CF605F3B7F12}">
      <dgm:prSet/>
      <dgm:spPr/>
      <dgm:t>
        <a:bodyPr/>
        <a:lstStyle/>
        <a:p>
          <a:endParaRPr lang="en-US"/>
        </a:p>
      </dgm:t>
    </dgm:pt>
    <dgm:pt modelId="{F3E48E7F-655A-2E4B-8A30-61970A22ACC1}">
      <dgm:prSet phldrT="[Text]" custT="1"/>
      <dgm:spPr/>
      <dgm:t>
        <a:bodyPr/>
        <a:lstStyle/>
        <a:p>
          <a:r>
            <a:rPr lang="en-GB" sz="1600" dirty="0" smtClean="0"/>
            <a:t>In addition, the Government has introduced upfront charging for non-urgent care in 2015, deterring many refused AS from seeking care. </a:t>
          </a:r>
          <a:endParaRPr lang="en-US" sz="1600" dirty="0" smtClean="0"/>
        </a:p>
        <a:p>
          <a:endParaRPr lang="en-US" sz="1600" dirty="0"/>
        </a:p>
      </dgm:t>
    </dgm:pt>
    <dgm:pt modelId="{2E1C4F1E-445D-C54C-9ACF-30DD7FD4AB14}" type="parTrans" cxnId="{A951D5B3-B138-AE4A-A694-1AE49BBE9BC1}">
      <dgm:prSet/>
      <dgm:spPr/>
      <dgm:t>
        <a:bodyPr/>
        <a:lstStyle/>
        <a:p>
          <a:endParaRPr lang="en-US"/>
        </a:p>
      </dgm:t>
    </dgm:pt>
    <dgm:pt modelId="{41450C79-DE79-6A4A-B2F4-A1A1EDC0B919}" type="sibTrans" cxnId="{A951D5B3-B138-AE4A-A694-1AE49BBE9BC1}">
      <dgm:prSet/>
      <dgm:spPr/>
      <dgm:t>
        <a:bodyPr/>
        <a:lstStyle/>
        <a:p>
          <a:endParaRPr lang="en-US"/>
        </a:p>
      </dgm:t>
    </dgm:pt>
    <dgm:pt modelId="{B30AC655-6969-6D4B-BF57-BD3610AE9CBB}">
      <dgm:prSet phldrT="[Text]" custT="1"/>
      <dgm:spPr/>
      <dgm:t>
        <a:bodyPr/>
        <a:lstStyle/>
        <a:p>
          <a:pPr marL="57150" lvl="1" indent="0" algn="l" defTabSz="444500">
            <a:lnSpc>
              <a:spcPct val="90000"/>
            </a:lnSpc>
            <a:spcBef>
              <a:spcPct val="0"/>
            </a:spcBef>
            <a:spcAft>
              <a:spcPct val="15000"/>
            </a:spcAft>
            <a:buNone/>
          </a:pPr>
          <a:r>
            <a:rPr lang="en-US" sz="1600" dirty="0" smtClean="0"/>
            <a:t>Free primary + secondary care</a:t>
          </a:r>
          <a:endParaRPr lang="en-US" sz="1600" dirty="0"/>
        </a:p>
      </dgm:t>
    </dgm:pt>
    <dgm:pt modelId="{CB6CFEBA-294C-1340-B877-C5B543A6865F}" type="parTrans" cxnId="{472FF0E3-D55F-4642-A89F-0343F340B0A0}">
      <dgm:prSet/>
      <dgm:spPr/>
      <dgm:t>
        <a:bodyPr/>
        <a:lstStyle/>
        <a:p>
          <a:endParaRPr lang="en-US"/>
        </a:p>
      </dgm:t>
    </dgm:pt>
    <dgm:pt modelId="{8CD780E6-6D9E-014E-9DBB-D31C2DCD69F4}" type="sibTrans" cxnId="{472FF0E3-D55F-4642-A89F-0343F340B0A0}">
      <dgm:prSet/>
      <dgm:spPr/>
      <dgm:t>
        <a:bodyPr/>
        <a:lstStyle/>
        <a:p>
          <a:endParaRPr lang="en-US"/>
        </a:p>
      </dgm:t>
    </dgm:pt>
    <dgm:pt modelId="{E4392856-550A-7947-8DA1-9907251FF0E5}" type="pres">
      <dgm:prSet presAssocID="{9286C0BD-2D9C-7745-AEEC-779D8E7F080F}" presName="linearFlow" presStyleCnt="0">
        <dgm:presLayoutVars>
          <dgm:dir/>
          <dgm:animLvl val="lvl"/>
          <dgm:resizeHandles val="exact"/>
        </dgm:presLayoutVars>
      </dgm:prSet>
      <dgm:spPr/>
      <dgm:t>
        <a:bodyPr/>
        <a:lstStyle/>
        <a:p>
          <a:endParaRPr lang="en-US"/>
        </a:p>
      </dgm:t>
    </dgm:pt>
    <dgm:pt modelId="{1F0741AB-D1A5-E343-8629-6DAAFA758994}" type="pres">
      <dgm:prSet presAssocID="{A885328A-08E7-F240-B9E9-342CFA7188D2}" presName="composite" presStyleCnt="0"/>
      <dgm:spPr/>
    </dgm:pt>
    <dgm:pt modelId="{2A98D941-8168-B040-8CB2-4CD418D36E25}" type="pres">
      <dgm:prSet presAssocID="{A885328A-08E7-F240-B9E9-342CFA7188D2}" presName="parentText" presStyleLbl="alignNode1" presStyleIdx="0" presStyleCnt="3" custScaleX="95854" custScaleY="92711" custLinFactNeighborX="-525" custLinFactNeighborY="-50579">
        <dgm:presLayoutVars>
          <dgm:chMax val="1"/>
          <dgm:bulletEnabled val="1"/>
        </dgm:presLayoutVars>
      </dgm:prSet>
      <dgm:spPr/>
      <dgm:t>
        <a:bodyPr/>
        <a:lstStyle/>
        <a:p>
          <a:endParaRPr lang="en-US"/>
        </a:p>
      </dgm:t>
    </dgm:pt>
    <dgm:pt modelId="{BC6458BA-BCCF-0542-9D76-217A60143747}" type="pres">
      <dgm:prSet presAssocID="{A885328A-08E7-F240-B9E9-342CFA7188D2}" presName="descendantText" presStyleLbl="alignAcc1" presStyleIdx="0" presStyleCnt="3" custScaleX="92960" custScaleY="171172" custLinFactNeighborX="-1935" custLinFactNeighborY="-61027">
        <dgm:presLayoutVars>
          <dgm:bulletEnabled val="1"/>
        </dgm:presLayoutVars>
      </dgm:prSet>
      <dgm:spPr/>
      <dgm:t>
        <a:bodyPr/>
        <a:lstStyle/>
        <a:p>
          <a:endParaRPr lang="en-US"/>
        </a:p>
      </dgm:t>
    </dgm:pt>
    <dgm:pt modelId="{1C25D4C3-AD34-554C-9220-2DE8BFE7E654}" type="pres">
      <dgm:prSet presAssocID="{06DBD167-406A-E340-8571-9D7061201624}" presName="sp" presStyleCnt="0"/>
      <dgm:spPr/>
    </dgm:pt>
    <dgm:pt modelId="{4772FAD4-374E-0D4F-9018-400476D01161}" type="pres">
      <dgm:prSet presAssocID="{E7C445F2-5680-3946-AAA3-7F1D729ABB6B}" presName="composite" presStyleCnt="0"/>
      <dgm:spPr/>
    </dgm:pt>
    <dgm:pt modelId="{4F491471-C97B-884E-86E5-EB2F0478F8A9}" type="pres">
      <dgm:prSet presAssocID="{E7C445F2-5680-3946-AAA3-7F1D729ABB6B}" presName="parentText" presStyleLbl="alignNode1" presStyleIdx="1" presStyleCnt="3" custLinFactNeighborX="-2192" custLinFactNeighborY="-35592">
        <dgm:presLayoutVars>
          <dgm:chMax val="1"/>
          <dgm:bulletEnabled val="1"/>
        </dgm:presLayoutVars>
      </dgm:prSet>
      <dgm:spPr/>
      <dgm:t>
        <a:bodyPr/>
        <a:lstStyle/>
        <a:p>
          <a:endParaRPr lang="en-US"/>
        </a:p>
      </dgm:t>
    </dgm:pt>
    <dgm:pt modelId="{7A737C52-1D47-C34E-B3D1-DF08F0E2826D}" type="pres">
      <dgm:prSet presAssocID="{E7C445F2-5680-3946-AAA3-7F1D729ABB6B}" presName="descendantText" presStyleLbl="alignAcc1" presStyleIdx="1" presStyleCnt="3" custScaleX="94868" custScaleY="231660" custLinFactNeighborX="-1216" custLinFactNeighborY="-24931">
        <dgm:presLayoutVars>
          <dgm:bulletEnabled val="1"/>
        </dgm:presLayoutVars>
      </dgm:prSet>
      <dgm:spPr/>
      <dgm:t>
        <a:bodyPr/>
        <a:lstStyle/>
        <a:p>
          <a:endParaRPr lang="en-US"/>
        </a:p>
      </dgm:t>
    </dgm:pt>
    <dgm:pt modelId="{3AC3E270-E575-1C4B-BEE6-45D1F12EFA8D}" type="pres">
      <dgm:prSet presAssocID="{3CAB8AD5-5B8F-3F45-BED5-085F5CE841C3}" presName="sp" presStyleCnt="0"/>
      <dgm:spPr/>
    </dgm:pt>
    <dgm:pt modelId="{6326232F-74E6-F94A-9348-6680333D3B6D}" type="pres">
      <dgm:prSet presAssocID="{8016236C-9AAE-D248-818F-7BAC5299064B}" presName="composite" presStyleCnt="0"/>
      <dgm:spPr/>
    </dgm:pt>
    <dgm:pt modelId="{B8CE57AE-C49F-BC4B-8151-991517E83D88}" type="pres">
      <dgm:prSet presAssocID="{8016236C-9AAE-D248-818F-7BAC5299064B}" presName="parentText" presStyleLbl="alignNode1" presStyleIdx="2" presStyleCnt="3" custLinFactNeighborX="-2192" custLinFactNeighborY="-22613">
        <dgm:presLayoutVars>
          <dgm:chMax val="1"/>
          <dgm:bulletEnabled val="1"/>
        </dgm:presLayoutVars>
      </dgm:prSet>
      <dgm:spPr/>
      <dgm:t>
        <a:bodyPr/>
        <a:lstStyle/>
        <a:p>
          <a:endParaRPr lang="en-US"/>
        </a:p>
      </dgm:t>
    </dgm:pt>
    <dgm:pt modelId="{5EFFBB0E-D683-5846-A99F-9398A2C9780D}" type="pres">
      <dgm:prSet presAssocID="{8016236C-9AAE-D248-818F-7BAC5299064B}" presName="descendantText" presStyleLbl="alignAcc1" presStyleIdx="2" presStyleCnt="3" custScaleX="93542" custScaleY="209840" custLinFactNeighborX="-2276" custLinFactNeighborY="13498">
        <dgm:presLayoutVars>
          <dgm:bulletEnabled val="1"/>
        </dgm:presLayoutVars>
      </dgm:prSet>
      <dgm:spPr/>
      <dgm:t>
        <a:bodyPr/>
        <a:lstStyle/>
        <a:p>
          <a:endParaRPr lang="en-US"/>
        </a:p>
      </dgm:t>
    </dgm:pt>
  </dgm:ptLst>
  <dgm:cxnLst>
    <dgm:cxn modelId="{792D57E5-CF3B-3B4F-8489-95FD91F25442}" type="presOf" srcId="{E7C445F2-5680-3946-AAA3-7F1D729ABB6B}" destId="{4F491471-C97B-884E-86E5-EB2F0478F8A9}" srcOrd="0" destOrd="0" presId="urn:microsoft.com/office/officeart/2005/8/layout/chevron2"/>
    <dgm:cxn modelId="{B83E5BC3-1A4A-2947-8B9C-2AC86993ED5F}" type="presOf" srcId="{76829C7A-9B2F-F242-95F2-3FE32313553A}" destId="{7A737C52-1D47-C34E-B3D1-DF08F0E2826D}" srcOrd="0" destOrd="2" presId="urn:microsoft.com/office/officeart/2005/8/layout/chevron2"/>
    <dgm:cxn modelId="{97416BD0-9CDD-E747-A243-E6BE4C797296}" type="presOf" srcId="{9286C0BD-2D9C-7745-AEEC-779D8E7F080F}" destId="{E4392856-550A-7947-8DA1-9907251FF0E5}" srcOrd="0" destOrd="0" presId="urn:microsoft.com/office/officeart/2005/8/layout/chevron2"/>
    <dgm:cxn modelId="{B8250B4E-359B-824D-ADDD-E17E32973796}" type="presOf" srcId="{B08025A2-34EB-B24E-A4C8-0E03BDDF58BD}" destId="{5EFFBB0E-D683-5846-A99F-9398A2C9780D}" srcOrd="0" destOrd="1" presId="urn:microsoft.com/office/officeart/2005/8/layout/chevron2"/>
    <dgm:cxn modelId="{9A52F2E6-9814-C643-AF0B-C96CA02092CB}" srcId="{E7C445F2-5680-3946-AAA3-7F1D729ABB6B}" destId="{43DB2AAD-7EDE-A449-A139-7197EDC2D663}" srcOrd="0" destOrd="0" parTransId="{03D605B4-0D62-7845-A063-42E47DA41A24}" sibTransId="{A4169930-873B-7643-A214-DFAE418C851F}"/>
    <dgm:cxn modelId="{B3C70F63-0438-5F40-B83C-CF605F3B7F12}" srcId="{E7C445F2-5680-3946-AAA3-7F1D729ABB6B}" destId="{76829C7A-9B2F-F242-95F2-3FE32313553A}" srcOrd="2" destOrd="0" parTransId="{4F66DB70-0F1A-244B-BDA0-EA9ECEC83E6E}" sibTransId="{94718643-6F14-0A4C-AAEC-938454BF3004}"/>
    <dgm:cxn modelId="{902FBC74-E7DF-D247-AD33-38C4D4534626}" srcId="{A885328A-08E7-F240-B9E9-342CFA7188D2}" destId="{7488481E-F98B-7546-914D-103F4712CE5E}" srcOrd="0" destOrd="0" parTransId="{68886C47-F34B-7C4B-8BCE-E3DE12824DEF}" sibTransId="{DADAAABD-1B1D-B643-A070-D4CCC8A6207D}"/>
    <dgm:cxn modelId="{09763952-B67B-2645-9166-BD49DE01BCAC}" srcId="{A885328A-08E7-F240-B9E9-342CFA7188D2}" destId="{20A96235-350C-EB43-815E-CB1B4ED81A39}" srcOrd="1" destOrd="0" parTransId="{BA4E6E25-48A8-4245-9696-11479007F95F}" sibTransId="{5D283854-467C-B040-AEEE-4A39875CD72B}"/>
    <dgm:cxn modelId="{1C5569ED-7491-2046-974C-A1E427A8DFBE}" type="presOf" srcId="{7488481E-F98B-7546-914D-103F4712CE5E}" destId="{BC6458BA-BCCF-0542-9D76-217A60143747}" srcOrd="0" destOrd="0" presId="urn:microsoft.com/office/officeart/2005/8/layout/chevron2"/>
    <dgm:cxn modelId="{A951D5B3-B138-AE4A-A694-1AE49BBE9BC1}" srcId="{E7C445F2-5680-3946-AAA3-7F1D729ABB6B}" destId="{F3E48E7F-655A-2E4B-8A30-61970A22ACC1}" srcOrd="3" destOrd="0" parTransId="{2E1C4F1E-445D-C54C-9ACF-30DD7FD4AB14}" sibTransId="{41450C79-DE79-6A4A-B2F4-A1A1EDC0B919}"/>
    <dgm:cxn modelId="{6FEA2884-2F6D-0941-A275-C6DD138364E2}" srcId="{9286C0BD-2D9C-7745-AEEC-779D8E7F080F}" destId="{A885328A-08E7-F240-B9E9-342CFA7188D2}" srcOrd="0" destOrd="0" parTransId="{00F33F4E-CCC1-9449-A43A-295599C9B61A}" sibTransId="{06DBD167-406A-E340-8571-9D7061201624}"/>
    <dgm:cxn modelId="{9FA0D541-5AA3-B34B-8B1C-2A82249F9CCA}" type="presOf" srcId="{A885328A-08E7-F240-B9E9-342CFA7188D2}" destId="{2A98D941-8168-B040-8CB2-4CD418D36E25}" srcOrd="0" destOrd="0" presId="urn:microsoft.com/office/officeart/2005/8/layout/chevron2"/>
    <dgm:cxn modelId="{596FA1B9-919B-EE44-B279-EBAD438531F8}" type="presOf" srcId="{F3E48E7F-655A-2E4B-8A30-61970A22ACC1}" destId="{7A737C52-1D47-C34E-B3D1-DF08F0E2826D}" srcOrd="0" destOrd="3" presId="urn:microsoft.com/office/officeart/2005/8/layout/chevron2"/>
    <dgm:cxn modelId="{32B2053F-C647-1F42-83A1-964A262BDBB0}" srcId="{8016236C-9AAE-D248-818F-7BAC5299064B}" destId="{B08025A2-34EB-B24E-A4C8-0E03BDDF58BD}" srcOrd="1" destOrd="0" parTransId="{FA117B0A-74AE-774C-9682-CF9FAEA3E6D4}" sibTransId="{EB974AB5-E6F7-4748-8F03-34718E41DD16}"/>
    <dgm:cxn modelId="{F2B98DEE-90E7-D54B-8614-EFB92174FF49}" srcId="{9286C0BD-2D9C-7745-AEEC-779D8E7F080F}" destId="{E7C445F2-5680-3946-AAA3-7F1D729ABB6B}" srcOrd="1" destOrd="0" parTransId="{D6796F32-0460-6E4B-8D73-19A1D8D204F5}" sibTransId="{3CAB8AD5-5B8F-3F45-BED5-085F5CE841C3}"/>
    <dgm:cxn modelId="{366697AA-7F31-5948-B52F-3FCCC7604BEA}" type="presOf" srcId="{20A96235-350C-EB43-815E-CB1B4ED81A39}" destId="{BC6458BA-BCCF-0542-9D76-217A60143747}" srcOrd="0" destOrd="1" presId="urn:microsoft.com/office/officeart/2005/8/layout/chevron2"/>
    <dgm:cxn modelId="{05DE4004-3E27-CA45-8627-12BCE73974DD}" type="presOf" srcId="{43DB2AAD-7EDE-A449-A139-7197EDC2D663}" destId="{7A737C52-1D47-C34E-B3D1-DF08F0E2826D}" srcOrd="0" destOrd="0" presId="urn:microsoft.com/office/officeart/2005/8/layout/chevron2"/>
    <dgm:cxn modelId="{472FF0E3-D55F-4642-A89F-0343F340B0A0}" srcId="{8016236C-9AAE-D248-818F-7BAC5299064B}" destId="{B30AC655-6969-6D4B-BF57-BD3610AE9CBB}" srcOrd="0" destOrd="0" parTransId="{CB6CFEBA-294C-1340-B877-C5B543A6865F}" sibTransId="{8CD780E6-6D9E-014E-9DBB-D31C2DCD69F4}"/>
    <dgm:cxn modelId="{61FBDED9-4D86-8341-B3B8-8B320E8C40DD}" type="presOf" srcId="{8016236C-9AAE-D248-818F-7BAC5299064B}" destId="{B8CE57AE-C49F-BC4B-8151-991517E83D88}" srcOrd="0" destOrd="0" presId="urn:microsoft.com/office/officeart/2005/8/layout/chevron2"/>
    <dgm:cxn modelId="{4DCAB7E3-23B1-E44B-8DED-4C1EC8ECB397}" type="presOf" srcId="{0C9599B7-1182-134F-9822-AE3BC263DCCA}" destId="{7A737C52-1D47-C34E-B3D1-DF08F0E2826D}" srcOrd="0" destOrd="1" presId="urn:microsoft.com/office/officeart/2005/8/layout/chevron2"/>
    <dgm:cxn modelId="{C34DE472-EB27-B849-A915-907225A4274E}" type="presOf" srcId="{B30AC655-6969-6D4B-BF57-BD3610AE9CBB}" destId="{5EFFBB0E-D683-5846-A99F-9398A2C9780D}" srcOrd="0" destOrd="0" presId="urn:microsoft.com/office/officeart/2005/8/layout/chevron2"/>
    <dgm:cxn modelId="{AC8B569D-5D42-1145-93DC-25A487C75188}" srcId="{9286C0BD-2D9C-7745-AEEC-779D8E7F080F}" destId="{8016236C-9AAE-D248-818F-7BAC5299064B}" srcOrd="2" destOrd="0" parTransId="{128B2067-2E0E-8444-8E95-63DA82A69E02}" sibTransId="{38833728-B54E-3241-B682-86B37575B83F}"/>
    <dgm:cxn modelId="{0F55ACF4-17D3-BA4F-ABDA-8A575FAFA5CA}" srcId="{E7C445F2-5680-3946-AAA3-7F1D729ABB6B}" destId="{0C9599B7-1182-134F-9822-AE3BC263DCCA}" srcOrd="1" destOrd="0" parTransId="{2011AEC4-F9DC-3248-AD40-E0FE30945CBB}" sibTransId="{9B363211-BC72-0E47-BF43-E823DE121569}"/>
    <dgm:cxn modelId="{18046A3C-F589-AC45-B26E-43B4493E9BA9}" type="presParOf" srcId="{E4392856-550A-7947-8DA1-9907251FF0E5}" destId="{1F0741AB-D1A5-E343-8629-6DAAFA758994}" srcOrd="0" destOrd="0" presId="urn:microsoft.com/office/officeart/2005/8/layout/chevron2"/>
    <dgm:cxn modelId="{C5F662B7-BB12-A34E-92FC-517A82D38EC1}" type="presParOf" srcId="{1F0741AB-D1A5-E343-8629-6DAAFA758994}" destId="{2A98D941-8168-B040-8CB2-4CD418D36E25}" srcOrd="0" destOrd="0" presId="urn:microsoft.com/office/officeart/2005/8/layout/chevron2"/>
    <dgm:cxn modelId="{1A9F4AEE-689C-E84B-AE6F-8A1DED68E991}" type="presParOf" srcId="{1F0741AB-D1A5-E343-8629-6DAAFA758994}" destId="{BC6458BA-BCCF-0542-9D76-217A60143747}" srcOrd="1" destOrd="0" presId="urn:microsoft.com/office/officeart/2005/8/layout/chevron2"/>
    <dgm:cxn modelId="{AC5630BF-28DF-234C-A118-75A3EBD7705B}" type="presParOf" srcId="{E4392856-550A-7947-8DA1-9907251FF0E5}" destId="{1C25D4C3-AD34-554C-9220-2DE8BFE7E654}" srcOrd="1" destOrd="0" presId="urn:microsoft.com/office/officeart/2005/8/layout/chevron2"/>
    <dgm:cxn modelId="{EA37BA43-81AD-134F-BE5A-63B858314CBA}" type="presParOf" srcId="{E4392856-550A-7947-8DA1-9907251FF0E5}" destId="{4772FAD4-374E-0D4F-9018-400476D01161}" srcOrd="2" destOrd="0" presId="urn:microsoft.com/office/officeart/2005/8/layout/chevron2"/>
    <dgm:cxn modelId="{8B1B4EDC-E588-284D-B10C-2593886FCB94}" type="presParOf" srcId="{4772FAD4-374E-0D4F-9018-400476D01161}" destId="{4F491471-C97B-884E-86E5-EB2F0478F8A9}" srcOrd="0" destOrd="0" presId="urn:microsoft.com/office/officeart/2005/8/layout/chevron2"/>
    <dgm:cxn modelId="{CE527D17-E2CF-0E4B-9875-36B2554FA11D}" type="presParOf" srcId="{4772FAD4-374E-0D4F-9018-400476D01161}" destId="{7A737C52-1D47-C34E-B3D1-DF08F0E2826D}" srcOrd="1" destOrd="0" presId="urn:microsoft.com/office/officeart/2005/8/layout/chevron2"/>
    <dgm:cxn modelId="{E7C3AC37-81C8-D444-9EAB-87A3F36278D9}" type="presParOf" srcId="{E4392856-550A-7947-8DA1-9907251FF0E5}" destId="{3AC3E270-E575-1C4B-BEE6-45D1F12EFA8D}" srcOrd="3" destOrd="0" presId="urn:microsoft.com/office/officeart/2005/8/layout/chevron2"/>
    <dgm:cxn modelId="{30AAF87F-0CC2-7D43-BB56-96ABA68BFF57}" type="presParOf" srcId="{E4392856-550A-7947-8DA1-9907251FF0E5}" destId="{6326232F-74E6-F94A-9348-6680333D3B6D}" srcOrd="4" destOrd="0" presId="urn:microsoft.com/office/officeart/2005/8/layout/chevron2"/>
    <dgm:cxn modelId="{D683BBFB-9DA5-4E4A-917B-DBC4E81ABA2E}" type="presParOf" srcId="{6326232F-74E6-F94A-9348-6680333D3B6D}" destId="{B8CE57AE-C49F-BC4B-8151-991517E83D88}" srcOrd="0" destOrd="0" presId="urn:microsoft.com/office/officeart/2005/8/layout/chevron2"/>
    <dgm:cxn modelId="{FFDE9D9D-14B0-8B4E-B9AD-72E1A9E6BF3E}" type="presParOf" srcId="{6326232F-74E6-F94A-9348-6680333D3B6D}" destId="{5EFFBB0E-D683-5846-A99F-9398A2C9780D}"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98D941-8168-B040-8CB2-4CD418D36E25}">
      <dsp:nvSpPr>
        <dsp:cNvPr id="0" name=""/>
        <dsp:cNvSpPr/>
      </dsp:nvSpPr>
      <dsp:spPr>
        <a:xfrm rot="5400000">
          <a:off x="-41318" y="527518"/>
          <a:ext cx="1197038" cy="866333"/>
        </a:xfrm>
        <a:prstGeom prst="chevron">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AS</a:t>
          </a:r>
          <a:endParaRPr lang="en-US" sz="1400" kern="1200" dirty="0"/>
        </a:p>
      </dsp:txBody>
      <dsp:txXfrm rot="-5400000">
        <a:off x="124035" y="795333"/>
        <a:ext cx="866333" cy="330705"/>
      </dsp:txXfrm>
    </dsp:sp>
    <dsp:sp modelId="{BC6458BA-BCCF-0542-9D76-217A60143747}">
      <dsp:nvSpPr>
        <dsp:cNvPr id="0" name=""/>
        <dsp:cNvSpPr/>
      </dsp:nvSpPr>
      <dsp:spPr>
        <a:xfrm rot="5400000">
          <a:off x="5021039" y="-3713217"/>
          <a:ext cx="1550315" cy="9257124"/>
        </a:xfrm>
        <a:prstGeom prst="round2Same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GB" sz="1600" kern="1200" dirty="0" smtClean="0"/>
            <a:t>For those AS waiting for a decision in the UK, the Government provides only £ 37.75 a week for each person in the household.</a:t>
          </a:r>
          <a:endParaRPr lang="en-US" sz="1600" kern="1200" dirty="0"/>
        </a:p>
        <a:p>
          <a:pPr marL="171450" lvl="1" indent="-171450" algn="l" defTabSz="711200">
            <a:lnSpc>
              <a:spcPct val="90000"/>
            </a:lnSpc>
            <a:spcBef>
              <a:spcPct val="0"/>
            </a:spcBef>
            <a:spcAft>
              <a:spcPct val="15000"/>
            </a:spcAft>
            <a:buChar char="••"/>
          </a:pPr>
          <a:r>
            <a:rPr lang="en-GB" sz="1600" kern="1200" dirty="0" smtClean="0"/>
            <a:t>AS are also entitled to free dental treatment, prescriptions and eye tests after they apply for a fee waiver, also called ‘HC2’ certificate</a:t>
          </a:r>
          <a:endParaRPr lang="en-US" sz="1600" kern="1200" dirty="0"/>
        </a:p>
      </dsp:txBody>
      <dsp:txXfrm rot="-5400000">
        <a:off x="1167635" y="215867"/>
        <a:ext cx="9181444" cy="1398955"/>
      </dsp:txXfrm>
    </dsp:sp>
    <dsp:sp modelId="{4F491471-C97B-884E-86E5-EB2F0478F8A9}">
      <dsp:nvSpPr>
        <dsp:cNvPr id="0" name=""/>
        <dsp:cNvSpPr/>
      </dsp:nvSpPr>
      <dsp:spPr>
        <a:xfrm rot="5400000">
          <a:off x="-88578" y="2400669"/>
          <a:ext cx="1291150" cy="895703"/>
        </a:xfrm>
        <a:prstGeom prst="chevron">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Refused AS</a:t>
          </a:r>
          <a:endParaRPr lang="en-US" sz="1300" kern="1200" dirty="0"/>
        </a:p>
      </dsp:txBody>
      <dsp:txXfrm rot="-5400000">
        <a:off x="109146" y="2650798"/>
        <a:ext cx="895703" cy="395447"/>
      </dsp:txXfrm>
    </dsp:sp>
    <dsp:sp modelId="{7A737C52-1D47-C34E-B3D1-DF08F0E2826D}">
      <dsp:nvSpPr>
        <dsp:cNvPr id="0" name=""/>
        <dsp:cNvSpPr/>
      </dsp:nvSpPr>
      <dsp:spPr>
        <a:xfrm rot="5400000">
          <a:off x="4944305" y="-1887213"/>
          <a:ext cx="1953586" cy="9522224"/>
        </a:xfrm>
        <a:prstGeom prst="round2Same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In England: have to pay for secondary care</a:t>
          </a:r>
          <a:endParaRPr lang="en-US" sz="1600" kern="1200" dirty="0"/>
        </a:p>
        <a:p>
          <a:pPr marL="171450" lvl="1" indent="-171450" algn="l" defTabSz="711200">
            <a:lnSpc>
              <a:spcPct val="90000"/>
            </a:lnSpc>
            <a:spcBef>
              <a:spcPct val="0"/>
            </a:spcBef>
            <a:spcAft>
              <a:spcPct val="15000"/>
            </a:spcAft>
            <a:buChar char="••"/>
          </a:pPr>
          <a:r>
            <a:rPr lang="en-US" sz="1600" kern="1200" dirty="0" smtClean="0"/>
            <a:t>In Scotland + Wales: free primary+ secondary care</a:t>
          </a:r>
          <a:endParaRPr lang="en-US" sz="1600" kern="1200" dirty="0"/>
        </a:p>
        <a:p>
          <a:pPr marL="171450" lvl="1" indent="-171450" algn="l" defTabSz="711200">
            <a:lnSpc>
              <a:spcPct val="90000"/>
            </a:lnSpc>
            <a:spcBef>
              <a:spcPct val="0"/>
            </a:spcBef>
            <a:spcAft>
              <a:spcPct val="15000"/>
            </a:spcAft>
            <a:buChar char="••"/>
          </a:pPr>
          <a:r>
            <a:rPr lang="en-GB" sz="1600" kern="1200" dirty="0" smtClean="0"/>
            <a:t>If an asylum case is rejected, any cash support ceases after 21 days (Bloch, 2013). Refused AS who meet certain criteria may receive £35.39 a week, redeemable at a limited number of shops through an ‘Azure’ card (</a:t>
          </a:r>
          <a:r>
            <a:rPr lang="en-GB" sz="1600" kern="1200" dirty="0" err="1" smtClean="0"/>
            <a:t>Nellums</a:t>
          </a:r>
          <a:r>
            <a:rPr lang="en-GB" sz="1600" kern="1200" dirty="0" smtClean="0"/>
            <a:t> </a:t>
          </a:r>
          <a:r>
            <a:rPr lang="en-GB" sz="1600" i="1" kern="1200" dirty="0" smtClean="0"/>
            <a:t>et al</a:t>
          </a:r>
          <a:r>
            <a:rPr lang="en-GB" sz="1600" kern="1200" dirty="0" smtClean="0"/>
            <a:t>, 2018). </a:t>
          </a:r>
          <a:endParaRPr lang="en-US" sz="1600" kern="1200" dirty="0"/>
        </a:p>
        <a:p>
          <a:pPr marL="171450" lvl="1" indent="-171450" algn="l" defTabSz="711200">
            <a:lnSpc>
              <a:spcPct val="90000"/>
            </a:lnSpc>
            <a:spcBef>
              <a:spcPct val="0"/>
            </a:spcBef>
            <a:spcAft>
              <a:spcPct val="15000"/>
            </a:spcAft>
            <a:buChar char="••"/>
          </a:pPr>
          <a:r>
            <a:rPr lang="en-GB" sz="1600" kern="1200" dirty="0" smtClean="0"/>
            <a:t>In addition, the Government has introduced upfront charging for non-urgent care in 2015, deterring many refused AS from seeking care. </a:t>
          </a:r>
          <a:endParaRPr lang="en-US" sz="1600" kern="1200" dirty="0" smtClean="0"/>
        </a:p>
        <a:p>
          <a:pPr marL="171450" lvl="1" indent="-171450" algn="l" defTabSz="711200">
            <a:lnSpc>
              <a:spcPct val="90000"/>
            </a:lnSpc>
            <a:spcBef>
              <a:spcPct val="0"/>
            </a:spcBef>
            <a:spcAft>
              <a:spcPct val="15000"/>
            </a:spcAft>
            <a:buChar char="••"/>
          </a:pPr>
          <a:endParaRPr lang="en-US" sz="1600" kern="1200" dirty="0"/>
        </a:p>
      </dsp:txBody>
      <dsp:txXfrm rot="-5400000">
        <a:off x="1159986" y="1992472"/>
        <a:ext cx="9426858" cy="1762854"/>
      </dsp:txXfrm>
    </dsp:sp>
    <dsp:sp modelId="{B8CE57AE-C49F-BC4B-8151-991517E83D88}">
      <dsp:nvSpPr>
        <dsp:cNvPr id="0" name=""/>
        <dsp:cNvSpPr/>
      </dsp:nvSpPr>
      <dsp:spPr>
        <a:xfrm rot="5400000">
          <a:off x="-88578" y="4293951"/>
          <a:ext cx="1291150" cy="895703"/>
        </a:xfrm>
        <a:prstGeom prst="chevron">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w="9525" cap="rnd" cmpd="sng" algn="ctr">
          <a:solidFill>
            <a:schemeClr val="accent1">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R</a:t>
          </a:r>
          <a:endParaRPr lang="en-US" sz="1300" kern="1200" dirty="0"/>
        </a:p>
      </dsp:txBody>
      <dsp:txXfrm rot="-5400000">
        <a:off x="109146" y="4544080"/>
        <a:ext cx="895703" cy="395447"/>
      </dsp:txXfrm>
    </dsp:sp>
    <dsp:sp modelId="{5EFFBB0E-D683-5846-A99F-9398A2C9780D}">
      <dsp:nvSpPr>
        <dsp:cNvPr id="0" name=""/>
        <dsp:cNvSpPr/>
      </dsp:nvSpPr>
      <dsp:spPr>
        <a:xfrm rot="5400000">
          <a:off x="4929913" y="229108"/>
          <a:ext cx="1769578" cy="9389129"/>
        </a:xfrm>
        <a:prstGeom prst="round2Same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57150" lvl="1" indent="0" algn="l" defTabSz="444500">
            <a:lnSpc>
              <a:spcPct val="90000"/>
            </a:lnSpc>
            <a:spcBef>
              <a:spcPct val="0"/>
            </a:spcBef>
            <a:spcAft>
              <a:spcPct val="15000"/>
            </a:spcAft>
            <a:buChar char="••"/>
          </a:pPr>
          <a:r>
            <a:rPr lang="en-US" sz="1600" kern="1200" dirty="0" smtClean="0"/>
            <a:t>Free primary + secondary care</a:t>
          </a:r>
          <a:endParaRPr lang="en-US" sz="1600" kern="1200" dirty="0"/>
        </a:p>
        <a:p>
          <a:pPr marL="57150" lvl="1" indent="0" algn="l" defTabSz="444500">
            <a:lnSpc>
              <a:spcPct val="90000"/>
            </a:lnSpc>
            <a:spcBef>
              <a:spcPct val="0"/>
            </a:spcBef>
            <a:spcAft>
              <a:spcPct val="15000"/>
            </a:spcAft>
            <a:buChar char="••"/>
          </a:pPr>
          <a:r>
            <a:rPr lang="en-GB" sz="1600" kern="1200" dirty="0" smtClean="0"/>
            <a:t>The Government stops R</a:t>
          </a:r>
          <a:r>
            <a:rPr lang="en-GB" sz="1600" kern="1200" baseline="0" dirty="0" smtClean="0"/>
            <a:t> </a:t>
          </a:r>
          <a:r>
            <a:rPr lang="en-GB" sz="1600" kern="1200" dirty="0" smtClean="0"/>
            <a:t>financial support within 28 days, also referred to as the ‘move on’ period (</a:t>
          </a:r>
          <a:r>
            <a:rPr lang="en-GB" sz="1600" kern="1200" dirty="0" err="1" smtClean="0"/>
            <a:t>Strang</a:t>
          </a:r>
          <a:r>
            <a:rPr lang="en-GB" sz="1600" kern="1200" dirty="0" smtClean="0"/>
            <a:t>, </a:t>
          </a:r>
          <a:r>
            <a:rPr lang="en-GB" sz="1600" kern="1200" dirty="0" err="1" smtClean="0"/>
            <a:t>Baillot</a:t>
          </a:r>
          <a:r>
            <a:rPr lang="en-GB" sz="1600" kern="1200" dirty="0" smtClean="0"/>
            <a:t>, </a:t>
          </a:r>
          <a:r>
            <a:rPr lang="en-GB" sz="1600" kern="1200" dirty="0" err="1" smtClean="0"/>
            <a:t>Mignard</a:t>
          </a:r>
          <a:r>
            <a:rPr lang="en-GB" sz="1600" kern="1200" dirty="0" smtClean="0"/>
            <a:t>, 2018).</a:t>
          </a:r>
          <a:endParaRPr lang="en-US" sz="1600" kern="1200" dirty="0"/>
        </a:p>
      </dsp:txBody>
      <dsp:txXfrm rot="-5400000">
        <a:off x="1120138" y="4125267"/>
        <a:ext cx="9302745" cy="159681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0F56F6B-CC17-7D45-BD19-E8D6D957EF59}" type="datetimeFigureOut">
              <a:rPr lang="en-US" smtClean="0"/>
              <a:t>6/20/2019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C344C79-2EF6-7448-A962-451D95BBB676}" type="slidenum">
              <a:rPr lang="en-US" smtClean="0"/>
              <a:t>‹#›</a:t>
            </a:fld>
            <a:endParaRPr lang="en-US"/>
          </a:p>
        </p:txBody>
      </p:sp>
    </p:spTree>
    <p:extLst>
      <p:ext uri="{BB962C8B-B14F-4D97-AF65-F5344CB8AC3E}">
        <p14:creationId xmlns:p14="http://schemas.microsoft.com/office/powerpoint/2010/main" val="4060229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FAB042-39F2-5440-9C5B-7E13B8CEA3E1}" type="datetimeFigureOut">
              <a:rPr lang="en-US" smtClean="0"/>
              <a:t>6/20/2019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4B70B8-AB3C-3B4B-9332-486DD808F0E1}" type="slidenum">
              <a:rPr lang="en-US" smtClean="0"/>
              <a:t>‹#›</a:t>
            </a:fld>
            <a:endParaRPr lang="en-US"/>
          </a:p>
        </p:txBody>
      </p:sp>
    </p:spTree>
    <p:extLst>
      <p:ext uri="{BB962C8B-B14F-4D97-AF65-F5344CB8AC3E}">
        <p14:creationId xmlns:p14="http://schemas.microsoft.com/office/powerpoint/2010/main" val="23536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1</a:t>
            </a:fld>
            <a:endParaRPr lang="en-US"/>
          </a:p>
        </p:txBody>
      </p:sp>
    </p:spTree>
    <p:extLst>
      <p:ext uri="{BB962C8B-B14F-4D97-AF65-F5344CB8AC3E}">
        <p14:creationId xmlns:p14="http://schemas.microsoft.com/office/powerpoint/2010/main" val="11064561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10</a:t>
            </a:fld>
            <a:endParaRPr lang="en-US"/>
          </a:p>
        </p:txBody>
      </p:sp>
    </p:spTree>
    <p:extLst>
      <p:ext uri="{BB962C8B-B14F-4D97-AF65-F5344CB8AC3E}">
        <p14:creationId xmlns:p14="http://schemas.microsoft.com/office/powerpoint/2010/main" val="999099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11</a:t>
            </a:fld>
            <a:endParaRPr lang="en-US"/>
          </a:p>
        </p:txBody>
      </p:sp>
    </p:spTree>
    <p:extLst>
      <p:ext uri="{BB962C8B-B14F-4D97-AF65-F5344CB8AC3E}">
        <p14:creationId xmlns:p14="http://schemas.microsoft.com/office/powerpoint/2010/main" val="694341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Staff reported that working with interpreters led to shorter appointments and often they were unsure whether translations were correct (Century, </a:t>
            </a:r>
            <a:r>
              <a:rPr lang="en-GB" dirty="0" err="1" smtClean="0"/>
              <a:t>Leavey</a:t>
            </a:r>
            <a:r>
              <a:rPr lang="en-GB" dirty="0" smtClean="0"/>
              <a:t>, Payne, 2007; </a:t>
            </a:r>
            <a:r>
              <a:rPr lang="en-GB" dirty="0" err="1" smtClean="0"/>
              <a:t>Lindenmeyer</a:t>
            </a:r>
            <a:r>
              <a:rPr lang="en-GB" dirty="0" smtClean="0"/>
              <a:t> </a:t>
            </a:r>
            <a:r>
              <a:rPr lang="en-GB" i="1" dirty="0" smtClean="0"/>
              <a:t>et al</a:t>
            </a:r>
            <a:r>
              <a:rPr lang="en-GB" dirty="0" smtClean="0"/>
              <a:t>, 2016a). </a:t>
            </a:r>
          </a:p>
          <a:p>
            <a:r>
              <a:rPr lang="en-GB" dirty="0" smtClean="0"/>
              <a:t>ASR felt they couldn´t trust interpreters or feared these would divulge sensitive issues with their community (</a:t>
            </a:r>
            <a:r>
              <a:rPr lang="en-GB" dirty="0" err="1" smtClean="0"/>
              <a:t>Bernardes</a:t>
            </a:r>
            <a:r>
              <a:rPr lang="en-GB" dirty="0" smtClean="0"/>
              <a:t> </a:t>
            </a:r>
            <a:r>
              <a:rPr lang="en-GB" i="1" dirty="0" smtClean="0"/>
              <a:t>et al</a:t>
            </a:r>
            <a:r>
              <a:rPr lang="en-GB" dirty="0" smtClean="0"/>
              <a:t>, 2011; Fang </a:t>
            </a:r>
            <a:r>
              <a:rPr lang="en-GB" i="1" dirty="0" smtClean="0"/>
              <a:t>et al</a:t>
            </a:r>
            <a:r>
              <a:rPr lang="en-GB" dirty="0" smtClean="0"/>
              <a:t>, 2015).</a:t>
            </a:r>
            <a:r>
              <a:rPr lang="en-US" dirty="0" smtClean="0"/>
              <a:t> </a:t>
            </a:r>
          </a:p>
          <a:p>
            <a:endParaRPr lang="en-US" dirty="0"/>
          </a:p>
        </p:txBody>
      </p:sp>
      <p:sp>
        <p:nvSpPr>
          <p:cNvPr id="4" name="Slide Number Placeholder 3"/>
          <p:cNvSpPr>
            <a:spLocks noGrp="1"/>
          </p:cNvSpPr>
          <p:nvPr>
            <p:ph type="sldNum" sz="quarter" idx="10"/>
          </p:nvPr>
        </p:nvSpPr>
        <p:spPr/>
        <p:txBody>
          <a:bodyPr/>
          <a:lstStyle/>
          <a:p>
            <a:fld id="{4E4B70B8-AB3C-3B4B-9332-486DD808F0E1}" type="slidenum">
              <a:rPr lang="en-US" smtClean="0"/>
              <a:t>12</a:t>
            </a:fld>
            <a:endParaRPr lang="en-US"/>
          </a:p>
        </p:txBody>
      </p:sp>
    </p:spTree>
    <p:extLst>
      <p:ext uri="{BB962C8B-B14F-4D97-AF65-F5344CB8AC3E}">
        <p14:creationId xmlns:p14="http://schemas.microsoft.com/office/powerpoint/2010/main" val="5486185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dk1"/>
                </a:solidFill>
                <a:effectLst/>
                <a:latin typeface="+mn-lt"/>
                <a:ea typeface="+mn-ea"/>
                <a:cs typeface="+mn-cs"/>
              </a:rPr>
              <a:t>Situations where staff were able to build relationships with patients were viewed more favourably (</a:t>
            </a:r>
            <a:r>
              <a:rPr lang="en-GB" sz="1200" kern="1200" dirty="0" err="1" smtClean="0">
                <a:solidFill>
                  <a:schemeClr val="dk1"/>
                </a:solidFill>
                <a:effectLst/>
                <a:latin typeface="+mn-lt"/>
                <a:ea typeface="+mn-ea"/>
                <a:cs typeface="+mn-cs"/>
              </a:rPr>
              <a:t>Guhan</a:t>
            </a:r>
            <a:r>
              <a:rPr lang="en-GB" sz="1200" kern="1200" dirty="0" smtClean="0">
                <a:solidFill>
                  <a:schemeClr val="dk1"/>
                </a:solidFill>
                <a:effectLst/>
                <a:latin typeface="+mn-lt"/>
                <a:ea typeface="+mn-ea"/>
                <a:cs typeface="+mn-cs"/>
              </a:rPr>
              <a:t>, Liebling-</a:t>
            </a:r>
            <a:r>
              <a:rPr lang="en-GB" sz="1200" kern="1200" dirty="0" err="1" smtClean="0">
                <a:solidFill>
                  <a:schemeClr val="dk1"/>
                </a:solidFill>
                <a:effectLst/>
                <a:latin typeface="+mn-lt"/>
                <a:ea typeface="+mn-ea"/>
                <a:cs typeface="+mn-cs"/>
              </a:rPr>
              <a:t>Kalifani</a:t>
            </a:r>
            <a:r>
              <a:rPr lang="en-GB" sz="1200" kern="1200" dirty="0" smtClean="0">
                <a:solidFill>
                  <a:schemeClr val="dk1"/>
                </a:solidFill>
                <a:effectLst/>
                <a:latin typeface="+mn-lt"/>
                <a:ea typeface="+mn-ea"/>
                <a:cs typeface="+mn-cs"/>
              </a:rPr>
              <a:t>, 2011). Facilitators to building a therapeutic relationship included better resources, more training, more time and continuity of care (</a:t>
            </a:r>
            <a:r>
              <a:rPr lang="en-GB" sz="1200" kern="1200" dirty="0" err="1" smtClean="0">
                <a:solidFill>
                  <a:schemeClr val="dk1"/>
                </a:solidFill>
                <a:effectLst/>
                <a:latin typeface="+mn-lt"/>
                <a:ea typeface="+mn-ea"/>
                <a:cs typeface="+mn-cs"/>
              </a:rPr>
              <a:t>Nellums</a:t>
            </a:r>
            <a:r>
              <a:rPr lang="en-GB" sz="1200" kern="1200" dirty="0" smtClean="0">
                <a:solidFill>
                  <a:schemeClr val="dk1"/>
                </a:solidFill>
                <a:effectLst/>
                <a:latin typeface="+mn-lt"/>
                <a:ea typeface="+mn-ea"/>
                <a:cs typeface="+mn-cs"/>
              </a:rPr>
              <a:t> </a:t>
            </a:r>
            <a:r>
              <a:rPr lang="en-GB" sz="1200" i="1" kern="1200" dirty="0" smtClean="0">
                <a:solidFill>
                  <a:schemeClr val="dk1"/>
                </a:solidFill>
                <a:effectLst/>
                <a:latin typeface="+mn-lt"/>
                <a:ea typeface="+mn-ea"/>
                <a:cs typeface="+mn-cs"/>
              </a:rPr>
              <a:t>et al</a:t>
            </a:r>
            <a:r>
              <a:rPr lang="en-GB" sz="1200" kern="1200" dirty="0" smtClean="0">
                <a:solidFill>
                  <a:schemeClr val="dk1"/>
                </a:solidFill>
                <a:effectLst/>
                <a:latin typeface="+mn-lt"/>
                <a:ea typeface="+mn-ea"/>
                <a:cs typeface="+mn-cs"/>
              </a:rPr>
              <a:t>, 2018a; </a:t>
            </a:r>
            <a:r>
              <a:rPr lang="en-GB" sz="1200" kern="1200" dirty="0" err="1" smtClean="0">
                <a:solidFill>
                  <a:schemeClr val="dk1"/>
                </a:solidFill>
                <a:effectLst/>
                <a:latin typeface="+mn-lt"/>
                <a:ea typeface="+mn-ea"/>
                <a:cs typeface="+mn-cs"/>
              </a:rPr>
              <a:t>Guhan</a:t>
            </a:r>
            <a:r>
              <a:rPr lang="en-GB" sz="1200" kern="1200" dirty="0" smtClean="0">
                <a:solidFill>
                  <a:schemeClr val="dk1"/>
                </a:solidFill>
                <a:effectLst/>
                <a:latin typeface="+mn-lt"/>
                <a:ea typeface="+mn-ea"/>
                <a:cs typeface="+mn-cs"/>
              </a:rPr>
              <a:t>, Liebling-</a:t>
            </a:r>
            <a:r>
              <a:rPr lang="en-GB" sz="1200" kern="1200" dirty="0" err="1" smtClean="0">
                <a:solidFill>
                  <a:schemeClr val="dk1"/>
                </a:solidFill>
                <a:effectLst/>
                <a:latin typeface="+mn-lt"/>
                <a:ea typeface="+mn-ea"/>
                <a:cs typeface="+mn-cs"/>
              </a:rPr>
              <a:t>Kalifani</a:t>
            </a:r>
            <a:r>
              <a:rPr lang="en-GB" sz="1200" kern="1200" dirty="0" smtClean="0">
                <a:solidFill>
                  <a:schemeClr val="dk1"/>
                </a:solidFill>
                <a:effectLst/>
                <a:latin typeface="+mn-lt"/>
                <a:ea typeface="+mn-ea"/>
                <a:cs typeface="+mn-cs"/>
              </a:rPr>
              <a:t>, 2011). They complained about being discriminated against when booking appointments (O’Donnell </a:t>
            </a:r>
            <a:r>
              <a:rPr lang="en-GB" sz="1200" i="1" kern="1200" dirty="0" smtClean="0">
                <a:solidFill>
                  <a:schemeClr val="dk1"/>
                </a:solidFill>
                <a:effectLst/>
                <a:latin typeface="+mn-lt"/>
                <a:ea typeface="+mn-ea"/>
                <a:cs typeface="+mn-cs"/>
              </a:rPr>
              <a:t>et al</a:t>
            </a:r>
            <a:r>
              <a:rPr lang="en-GB" sz="1200" kern="1200" dirty="0" smtClean="0">
                <a:solidFill>
                  <a:schemeClr val="dk1"/>
                </a:solidFill>
                <a:effectLst/>
                <a:latin typeface="+mn-lt"/>
                <a:ea typeface="+mn-ea"/>
                <a:cs typeface="+mn-cs"/>
              </a:rPr>
              <a:t>, 2007; O’Donnell </a:t>
            </a:r>
            <a:r>
              <a:rPr lang="en-GB" sz="1200" i="1" kern="1200" dirty="0" smtClean="0">
                <a:solidFill>
                  <a:schemeClr val="dk1"/>
                </a:solidFill>
                <a:effectLst/>
                <a:latin typeface="+mn-lt"/>
                <a:ea typeface="+mn-ea"/>
                <a:cs typeface="+mn-cs"/>
              </a:rPr>
              <a:t>et al</a:t>
            </a:r>
            <a:r>
              <a:rPr lang="en-GB" sz="1200" kern="1200" dirty="0" smtClean="0">
                <a:solidFill>
                  <a:schemeClr val="dk1"/>
                </a:solidFill>
                <a:effectLst/>
                <a:latin typeface="+mn-lt"/>
                <a:ea typeface="+mn-ea"/>
                <a:cs typeface="+mn-cs"/>
              </a:rPr>
              <a:t>, 2008).</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dk1"/>
                </a:solidFill>
                <a:effectLst/>
                <a:latin typeface="+mn-lt"/>
                <a:ea typeface="+mn-ea"/>
                <a:cs typeface="+mn-cs"/>
              </a:rPr>
              <a:t>Positive accounts pointed out the benefits of having continuity of care.</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dk1"/>
              </a:solidFill>
              <a:effectLst/>
              <a:latin typeface="+mn-lt"/>
              <a:ea typeface="+mn-ea"/>
              <a:cs typeface="+mn-cs"/>
            </a:endParaRP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dk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4E4B70B8-AB3C-3B4B-9332-486DD808F0E1}" type="slidenum">
              <a:rPr lang="en-US" smtClean="0"/>
              <a:t>13</a:t>
            </a:fld>
            <a:endParaRPr lang="en-US"/>
          </a:p>
        </p:txBody>
      </p:sp>
    </p:spTree>
    <p:extLst>
      <p:ext uri="{BB962C8B-B14F-4D97-AF65-F5344CB8AC3E}">
        <p14:creationId xmlns:p14="http://schemas.microsoft.com/office/powerpoint/2010/main" val="16877287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14</a:t>
            </a:fld>
            <a:endParaRPr lang="en-US"/>
          </a:p>
        </p:txBody>
      </p:sp>
    </p:spTree>
    <p:extLst>
      <p:ext uri="{BB962C8B-B14F-4D97-AF65-F5344CB8AC3E}">
        <p14:creationId xmlns:p14="http://schemas.microsoft.com/office/powerpoint/2010/main" val="3687635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Due to their pre-migration histories, ASR expected services to include the prescription of antibiotics and referral to specialists (</a:t>
            </a:r>
            <a:r>
              <a:rPr lang="en-GB" sz="1200" dirty="0" err="1" smtClean="0"/>
              <a:t>Lindenmeyer</a:t>
            </a:r>
            <a:r>
              <a:rPr lang="en-GB" sz="1200" dirty="0" smtClean="0"/>
              <a:t> </a:t>
            </a:r>
            <a:r>
              <a:rPr lang="en-GB" sz="1200" i="1" dirty="0" smtClean="0"/>
              <a:t>et al</a:t>
            </a:r>
            <a:r>
              <a:rPr lang="en-GB" sz="1200" dirty="0" smtClean="0"/>
              <a:t>, 2016a; Fang </a:t>
            </a:r>
            <a:r>
              <a:rPr lang="en-GB" sz="1200" i="1" dirty="0" smtClean="0"/>
              <a:t>et al</a:t>
            </a:r>
            <a:r>
              <a:rPr lang="en-GB" sz="1200" dirty="0" smtClean="0"/>
              <a:t>, 2015). In general, there was a lack of understanding about the role of the GP (Bhatia, Wallace ,2007; O’Donnell </a:t>
            </a:r>
            <a:r>
              <a:rPr lang="en-GB" sz="1200" i="1" dirty="0" smtClean="0"/>
              <a:t>et al</a:t>
            </a:r>
            <a:r>
              <a:rPr lang="en-GB" sz="1200" dirty="0" smtClean="0"/>
              <a:t>, 2008).</a:t>
            </a:r>
            <a:r>
              <a:rPr lang="en-US" sz="1200" dirty="0" smtClean="0"/>
              <a:t> </a:t>
            </a:r>
          </a:p>
          <a:p>
            <a:endParaRPr lang="en-US" dirty="0"/>
          </a:p>
        </p:txBody>
      </p:sp>
      <p:sp>
        <p:nvSpPr>
          <p:cNvPr id="4" name="Slide Number Placeholder 3"/>
          <p:cNvSpPr>
            <a:spLocks noGrp="1"/>
          </p:cNvSpPr>
          <p:nvPr>
            <p:ph type="sldNum" sz="quarter" idx="10"/>
          </p:nvPr>
        </p:nvSpPr>
        <p:spPr/>
        <p:txBody>
          <a:bodyPr/>
          <a:lstStyle/>
          <a:p>
            <a:fld id="{4E4B70B8-AB3C-3B4B-9332-486DD808F0E1}" type="slidenum">
              <a:rPr lang="en-US" smtClean="0"/>
              <a:t>15</a:t>
            </a:fld>
            <a:endParaRPr lang="en-US"/>
          </a:p>
        </p:txBody>
      </p:sp>
    </p:spTree>
    <p:extLst>
      <p:ext uri="{BB962C8B-B14F-4D97-AF65-F5344CB8AC3E}">
        <p14:creationId xmlns:p14="http://schemas.microsoft.com/office/powerpoint/2010/main" val="19062258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Interestingly, both staff and ASR complain about similar barriers to care. This highlights that, although research from the UK relates to a small sample, the findings have value in terms of understanding the experiences of ASR. Furthermore, staff recall similar findings to those of ASR, which reinforces the validity of results.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It may be argued that due to a lack of trust, ASR consider practitioners to be part of a discriminatory system, whilst staff see themselves bound by legal and systemic regulations beyond their influence. Better communication channels between practitioners and patients may be needed to balance expectations and improve rapport between the two groups.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There are discrepancies within literature regarding the levels of GP registration among ASR. Considering healthcare in the UK is devolved, it should not come as a surprise that access to healthcare might differ by region. Indeed, according to studies undertaken in Scotland (O’Donnell </a:t>
            </a:r>
            <a:r>
              <a:rPr lang="en-GB" sz="1200" i="1" kern="1200" dirty="0" smtClean="0">
                <a:solidFill>
                  <a:schemeClr val="tx1"/>
                </a:solidFill>
                <a:effectLst/>
                <a:latin typeface="+mn-lt"/>
                <a:ea typeface="+mn-ea"/>
                <a:cs typeface="+mn-cs"/>
              </a:rPr>
              <a:t>et al</a:t>
            </a:r>
            <a:r>
              <a:rPr lang="en-GB" sz="1200" kern="1200" dirty="0" smtClean="0">
                <a:solidFill>
                  <a:schemeClr val="tx1"/>
                </a:solidFill>
                <a:effectLst/>
                <a:latin typeface="+mn-lt"/>
                <a:ea typeface="+mn-ea"/>
                <a:cs typeface="+mn-cs"/>
              </a:rPr>
              <a:t>, 2007; </a:t>
            </a:r>
            <a:r>
              <a:rPr lang="en-GB" sz="1200" kern="1200" dirty="0" err="1" smtClean="0">
                <a:solidFill>
                  <a:schemeClr val="tx1"/>
                </a:solidFill>
                <a:effectLst/>
                <a:latin typeface="+mn-lt"/>
                <a:ea typeface="+mn-ea"/>
                <a:cs typeface="+mn-cs"/>
              </a:rPr>
              <a:t>Mulvey</a:t>
            </a:r>
            <a:r>
              <a:rPr lang="en-GB" sz="1200" kern="1200" dirty="0" smtClean="0">
                <a:solidFill>
                  <a:schemeClr val="tx1"/>
                </a:solidFill>
                <a:effectLst/>
                <a:latin typeface="+mn-lt"/>
                <a:ea typeface="+mn-ea"/>
                <a:cs typeface="+mn-cs"/>
              </a:rPr>
              <a:t>, 2013) many ASR are registered with a GP and access healthcare regularly. However, evidence from other parts of the UK suggests a different picture (Stagg </a:t>
            </a:r>
            <a:r>
              <a:rPr lang="en-GB" sz="1200" i="1" kern="1200" dirty="0" smtClean="0">
                <a:solidFill>
                  <a:schemeClr val="tx1"/>
                </a:solidFill>
                <a:effectLst/>
                <a:latin typeface="+mn-lt"/>
                <a:ea typeface="+mn-ea"/>
                <a:cs typeface="+mn-cs"/>
              </a:rPr>
              <a:t>et al</a:t>
            </a:r>
            <a:r>
              <a:rPr lang="en-GB" sz="1200" kern="1200" dirty="0" smtClean="0">
                <a:solidFill>
                  <a:schemeClr val="tx1"/>
                </a:solidFill>
                <a:effectLst/>
                <a:latin typeface="+mn-lt"/>
                <a:ea typeface="+mn-ea"/>
                <a:cs typeface="+mn-cs"/>
              </a:rPr>
              <a:t>, 2012; Bhatia, Wallace, 2007). This may indicate that ASR in England are less likely to access healthcare compared to those living in Scotland, which could possibly be pinned down to the fact that ASR in Scotland receive free secondary care. Moreover, the city of Glasgow, has been one of the largest dispersal sites for AS. Between 2013 and 2016, all new refugees in Scotland were eligible for up to twelve months support from the Holistic Integration Service, including help with language, and support for those with complex needs (</a:t>
            </a:r>
            <a:r>
              <a:rPr lang="en-GB" sz="1200" kern="1200" dirty="0" err="1" smtClean="0">
                <a:solidFill>
                  <a:schemeClr val="tx1"/>
                </a:solidFill>
                <a:effectLst/>
                <a:latin typeface="+mn-lt"/>
                <a:ea typeface="+mn-ea"/>
                <a:cs typeface="+mn-cs"/>
              </a:rPr>
              <a:t>Strang</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Baillot</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Mignard</a:t>
            </a:r>
            <a:r>
              <a:rPr lang="en-GB" sz="1200" kern="1200" dirty="0" smtClean="0">
                <a:solidFill>
                  <a:schemeClr val="tx1"/>
                </a:solidFill>
                <a:effectLst/>
                <a:latin typeface="+mn-lt"/>
                <a:ea typeface="+mn-ea"/>
                <a:cs typeface="+mn-cs"/>
              </a:rPr>
              <a:t>, 2018).</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commonalities and disparities in literature show that factors influencing access to healthcare are fluid in nature. Hence, questioning the ways in which research has measured access is important in understanding whether findings are based on assumptions which are transferrable across studies (Dixon-Woods </a:t>
            </a:r>
            <a:r>
              <a:rPr lang="en-GB" sz="1200" i="1" kern="1200" dirty="0" smtClean="0">
                <a:solidFill>
                  <a:schemeClr val="tx1"/>
                </a:solidFill>
                <a:effectLst/>
                <a:latin typeface="+mn-lt"/>
                <a:ea typeface="+mn-ea"/>
                <a:cs typeface="+mn-cs"/>
              </a:rPr>
              <a:t>et al</a:t>
            </a:r>
            <a:r>
              <a:rPr lang="en-GB" sz="1200" kern="1200" dirty="0" smtClean="0">
                <a:solidFill>
                  <a:schemeClr val="tx1"/>
                </a:solidFill>
                <a:effectLst/>
                <a:latin typeface="+mn-lt"/>
                <a:ea typeface="+mn-ea"/>
                <a:cs typeface="+mn-cs"/>
              </a:rPr>
              <a:t>, 2006). If assumptions are based on findings from literature, this does not automatically mean they should be taken at face value over time. For example, the assumption that ASR are not accessing primary care in the UK might change once services become less restrictive. Thus, if some assumptions are inherently wrong and these are propagated within research, subsequent studies might inherit flaws.</a:t>
            </a:r>
            <a:r>
              <a:rPr lang="en-US" dirty="0" smtClean="0">
                <a:effectLst/>
              </a:rPr>
              <a:t> </a:t>
            </a:r>
            <a:endParaRPr lang="en-US" sz="1200" kern="1200" dirty="0" smtClean="0">
              <a:solidFill>
                <a:schemeClr val="tx1"/>
              </a:solidFill>
              <a:effectLst/>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4E4B70B8-AB3C-3B4B-9332-486DD808F0E1}" type="slidenum">
              <a:rPr lang="en-US" smtClean="0"/>
              <a:t>16</a:t>
            </a:fld>
            <a:endParaRPr lang="en-US"/>
          </a:p>
        </p:txBody>
      </p:sp>
    </p:spTree>
    <p:extLst>
      <p:ext uri="{BB962C8B-B14F-4D97-AF65-F5344CB8AC3E}">
        <p14:creationId xmlns:p14="http://schemas.microsoft.com/office/powerpoint/2010/main" val="1717174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17</a:t>
            </a:fld>
            <a:endParaRPr lang="en-US"/>
          </a:p>
        </p:txBody>
      </p:sp>
    </p:spTree>
    <p:extLst>
      <p:ext uri="{BB962C8B-B14F-4D97-AF65-F5344CB8AC3E}">
        <p14:creationId xmlns:p14="http://schemas.microsoft.com/office/powerpoint/2010/main" val="19843417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18</a:t>
            </a:fld>
            <a:endParaRPr lang="en-US"/>
          </a:p>
        </p:txBody>
      </p:sp>
    </p:spTree>
    <p:extLst>
      <p:ext uri="{BB962C8B-B14F-4D97-AF65-F5344CB8AC3E}">
        <p14:creationId xmlns:p14="http://schemas.microsoft.com/office/powerpoint/2010/main" val="4099644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19</a:t>
            </a:fld>
            <a:endParaRPr lang="en-US"/>
          </a:p>
        </p:txBody>
      </p:sp>
    </p:spTree>
    <p:extLst>
      <p:ext uri="{BB962C8B-B14F-4D97-AF65-F5344CB8AC3E}">
        <p14:creationId xmlns:p14="http://schemas.microsoft.com/office/powerpoint/2010/main" val="1144316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E4B70B8-AB3C-3B4B-9332-486DD808F0E1}" type="slidenum">
              <a:rPr lang="en-US" smtClean="0"/>
              <a:t>2</a:t>
            </a:fld>
            <a:endParaRPr lang="en-US"/>
          </a:p>
        </p:txBody>
      </p:sp>
    </p:spTree>
    <p:extLst>
      <p:ext uri="{BB962C8B-B14F-4D97-AF65-F5344CB8AC3E}">
        <p14:creationId xmlns:p14="http://schemas.microsoft.com/office/powerpoint/2010/main" val="5921923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20</a:t>
            </a:fld>
            <a:endParaRPr lang="en-US"/>
          </a:p>
        </p:txBody>
      </p:sp>
    </p:spTree>
    <p:extLst>
      <p:ext uri="{BB962C8B-B14F-4D97-AF65-F5344CB8AC3E}">
        <p14:creationId xmlns:p14="http://schemas.microsoft.com/office/powerpoint/2010/main" val="1804650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3</a:t>
            </a:fld>
            <a:endParaRPr lang="en-US"/>
          </a:p>
        </p:txBody>
      </p:sp>
    </p:spTree>
    <p:extLst>
      <p:ext uri="{BB962C8B-B14F-4D97-AF65-F5344CB8AC3E}">
        <p14:creationId xmlns:p14="http://schemas.microsoft.com/office/powerpoint/2010/main" val="2015224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4</a:t>
            </a:fld>
            <a:endParaRPr lang="en-US"/>
          </a:p>
        </p:txBody>
      </p:sp>
    </p:spTree>
    <p:extLst>
      <p:ext uri="{BB962C8B-B14F-4D97-AF65-F5344CB8AC3E}">
        <p14:creationId xmlns:p14="http://schemas.microsoft.com/office/powerpoint/2010/main" val="1916751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5</a:t>
            </a:fld>
            <a:endParaRPr lang="en-US"/>
          </a:p>
        </p:txBody>
      </p:sp>
    </p:spTree>
    <p:extLst>
      <p:ext uri="{BB962C8B-B14F-4D97-AF65-F5344CB8AC3E}">
        <p14:creationId xmlns:p14="http://schemas.microsoft.com/office/powerpoint/2010/main" val="434994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first search undertaken did not include the term ‘migrant’, as the aim of the paper was to look specifically at the experiences of ASR. It soon became evident that by excluding ‘migrant’ from the search, some relevant papers would be missed since the literature may refer to ASR as ‘vulnerable migrants’, ‘new migrants’, etc. Thus, the author decided to screen a larger number of articles and include only those which studied the experiences of ASR. This resulted in a better overview of the literature, especially since few articles explore the views of ASR or professionals working with ASR in the UK. The author hoped to find literature incorporating nurse’s views, but there was a clear gap in this area. Most literature comes from Canada, Australia and the United States, which if included would create potential inherent assumptions about ASR experiences which may not be applicable to the UK context. Nonetheless, articles from other countries were used in the synthesis of this review, as they may be a guide for future service improvement projects.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E4B70B8-AB3C-3B4B-9332-486DD808F0E1}" type="slidenum">
              <a:rPr lang="en-US" smtClean="0"/>
              <a:t>6</a:t>
            </a:fld>
            <a:endParaRPr lang="en-US"/>
          </a:p>
        </p:txBody>
      </p:sp>
    </p:spTree>
    <p:extLst>
      <p:ext uri="{BB962C8B-B14F-4D97-AF65-F5344CB8AC3E}">
        <p14:creationId xmlns:p14="http://schemas.microsoft.com/office/powerpoint/2010/main" val="435535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4B70B8-AB3C-3B4B-9332-486DD808F0E1}" type="slidenum">
              <a:rPr lang="en-US" smtClean="0"/>
              <a:t>7</a:t>
            </a:fld>
            <a:endParaRPr lang="en-US"/>
          </a:p>
        </p:txBody>
      </p:sp>
    </p:spTree>
    <p:extLst>
      <p:ext uri="{BB962C8B-B14F-4D97-AF65-F5344CB8AC3E}">
        <p14:creationId xmlns:p14="http://schemas.microsoft.com/office/powerpoint/2010/main" val="9174707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One study (</a:t>
            </a:r>
            <a:r>
              <a:rPr lang="en-GB" sz="1200" dirty="0" err="1" smtClean="0"/>
              <a:t>Nellums</a:t>
            </a:r>
            <a:r>
              <a:rPr lang="en-GB" sz="1200" dirty="0" smtClean="0"/>
              <a:t> </a:t>
            </a:r>
            <a:r>
              <a:rPr lang="en-GB" sz="1200" i="1" dirty="0" smtClean="0"/>
              <a:t>et al</a:t>
            </a:r>
            <a:r>
              <a:rPr lang="en-GB" sz="1200" dirty="0" smtClean="0"/>
              <a:t>, 2018a) was written in conjunction with a NGO, and although it was valuable in terms of showing experiences of AS across the UK, the authors did not reflect on how their professional roles may impact on their findings, leading to possible, yet rarely acknowledged biases. </a:t>
            </a:r>
          </a:p>
          <a:p>
            <a:endParaRPr lang="en-US" dirty="0"/>
          </a:p>
        </p:txBody>
      </p:sp>
      <p:sp>
        <p:nvSpPr>
          <p:cNvPr id="4" name="Slide Number Placeholder 3"/>
          <p:cNvSpPr>
            <a:spLocks noGrp="1"/>
          </p:cNvSpPr>
          <p:nvPr>
            <p:ph type="sldNum" sz="quarter" idx="10"/>
          </p:nvPr>
        </p:nvSpPr>
        <p:spPr/>
        <p:txBody>
          <a:bodyPr/>
          <a:lstStyle/>
          <a:p>
            <a:fld id="{4E4B70B8-AB3C-3B4B-9332-486DD808F0E1}" type="slidenum">
              <a:rPr lang="en-US" smtClean="0"/>
              <a:t>8</a:t>
            </a:fld>
            <a:endParaRPr lang="en-US"/>
          </a:p>
        </p:txBody>
      </p:sp>
    </p:spTree>
    <p:extLst>
      <p:ext uri="{BB962C8B-B14F-4D97-AF65-F5344CB8AC3E}">
        <p14:creationId xmlns:p14="http://schemas.microsoft.com/office/powerpoint/2010/main" val="1901765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E4B70B8-AB3C-3B4B-9332-486DD808F0E1}" type="slidenum">
              <a:rPr lang="en-US" smtClean="0"/>
              <a:t>9</a:t>
            </a:fld>
            <a:endParaRPr lang="en-US"/>
          </a:p>
        </p:txBody>
      </p:sp>
    </p:spTree>
    <p:extLst>
      <p:ext uri="{BB962C8B-B14F-4D97-AF65-F5344CB8AC3E}">
        <p14:creationId xmlns:p14="http://schemas.microsoft.com/office/powerpoint/2010/main" val="2006401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8701537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6/20/2019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6689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6/20/2019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30944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67113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24792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22244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20611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7373860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32419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6/20/2019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7695907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6/20/2019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79334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6/20/2019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53924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6/20/2019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0473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6/20/2019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0693322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6/20/2019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0191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6/20/2019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06850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6/20/2019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77710031"/>
      </p:ext>
    </p:extLst>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 id="2147483925" r:id="rId12"/>
    <p:sldLayoutId id="2147483926" r:id="rId13"/>
    <p:sldLayoutId id="2147483927" r:id="rId14"/>
    <p:sldLayoutId id="2147483928" r:id="rId15"/>
    <p:sldLayoutId id="214748392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bmcmedethics.biomedcentral.com/track/pdf/10.1186/s12910-018-0256-7"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www.commonwealthfund.org/publications/fund-reports/2002/oct/cultural-competence-health-care-emerging-frameworks-and"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file:///C:\Users\met17pzu\AppData\Local\Packages\Microsoft.MicrosoftEdge_8wekyb3d8bbwe\TempState\Downloads\10.1136\bmjopen-2017-015981" TargetMode="External"/><Relationship Id="rId3" Type="http://schemas.openxmlformats.org/officeDocument/2006/relationships/hyperlink" Target="https://www.ncbi.nlm.nih.gov/pmc/articles/PMC2001193/" TargetMode="External"/><Relationship Id="rId7" Type="http://schemas.openxmlformats.org/officeDocument/2006/relationships/hyperlink" Target="https://www.legislation.gov.uk/ukpga/1999/33/section/95"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s://www.gov.uk/guidance/nhs-entitlements-migrant-health-guide" TargetMode="External"/><Relationship Id="rId5" Type="http://schemas.openxmlformats.org/officeDocument/2006/relationships/hyperlink" Target="https://doi-org.ueaezproxy.uea.ac.uk:2443/10.1186/1471-2288-6-35" TargetMode="External"/><Relationship Id="rId4" Type="http://schemas.openxmlformats.org/officeDocument/2006/relationships/hyperlink" Target="https://www.cqc.org.uk/location/1-3705684815"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53486" y="4391617"/>
            <a:ext cx="8915399" cy="1126283"/>
          </a:xfrm>
        </p:spPr>
        <p:txBody>
          <a:bodyPr>
            <a:normAutofit/>
          </a:bodyPr>
          <a:lstStyle/>
          <a:p>
            <a:r>
              <a:rPr lang="en-US" sz="2000" dirty="0" smtClean="0"/>
              <a:t>Ana-</a:t>
            </a:r>
            <a:r>
              <a:rPr lang="en-US" sz="2000" dirty="0"/>
              <a:t>M</a:t>
            </a:r>
            <a:r>
              <a:rPr lang="en-US" sz="2000" dirty="0" smtClean="0"/>
              <a:t>aria </a:t>
            </a:r>
            <a:r>
              <a:rPr lang="en-US" sz="2000" dirty="0"/>
              <a:t>B</a:t>
            </a:r>
            <a:r>
              <a:rPr lang="en-US" sz="2000" dirty="0" smtClean="0"/>
              <a:t>ucataru</a:t>
            </a:r>
          </a:p>
          <a:p>
            <a:r>
              <a:rPr lang="en-US" sz="2000" dirty="0" smtClean="0"/>
              <a:t>MSc Adult Nursing </a:t>
            </a:r>
          </a:p>
        </p:txBody>
      </p:sp>
      <p:sp>
        <p:nvSpPr>
          <p:cNvPr id="4" name="Rectangle 3"/>
          <p:cNvSpPr/>
          <p:nvPr/>
        </p:nvSpPr>
        <p:spPr>
          <a:xfrm>
            <a:off x="1717761" y="2666952"/>
            <a:ext cx="9786851" cy="1384995"/>
          </a:xfrm>
          <a:prstGeom prst="rect">
            <a:avLst/>
          </a:prstGeom>
        </p:spPr>
        <p:txBody>
          <a:bodyPr wrap="square">
            <a:spAutoFit/>
          </a:bodyPr>
          <a:lstStyle/>
          <a:p>
            <a:pPr algn="ctr"/>
            <a:r>
              <a:rPr lang="en-US" sz="2800" dirty="0"/>
              <a:t>EXPERIENCES OF ASYLUM </a:t>
            </a:r>
            <a:r>
              <a:rPr lang="en-US" sz="2800" dirty="0" smtClean="0"/>
              <a:t>SEEKERS </a:t>
            </a:r>
            <a:r>
              <a:rPr lang="en-US" sz="2800" dirty="0"/>
              <a:t>AND REFUGEES </a:t>
            </a:r>
            <a:r>
              <a:rPr lang="en-US" sz="2800" dirty="0" smtClean="0"/>
              <a:t>ACCESSING </a:t>
            </a:r>
            <a:r>
              <a:rPr lang="en-US" sz="2800" dirty="0"/>
              <a:t>PRIMARY HEALTHCARE IN THE UK:</a:t>
            </a:r>
            <a:br>
              <a:rPr lang="en-US" sz="2800" dirty="0"/>
            </a:br>
            <a:r>
              <a:rPr lang="en-US" sz="2800" dirty="0"/>
              <a:t>IMPLICATIONS FOR THE NURSE’S ROLE</a:t>
            </a: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 name="Picture 7"/>
          <p:cNvPicPr>
            <a:picLocks noChangeAspect="1"/>
          </p:cNvPicPr>
          <p:nvPr/>
        </p:nvPicPr>
        <p:blipFill>
          <a:blip r:embed="rId3"/>
          <a:stretch>
            <a:fillRect/>
          </a:stretch>
        </p:blipFill>
        <p:spPr>
          <a:xfrm>
            <a:off x="4733343" y="472106"/>
            <a:ext cx="2991165" cy="1855176"/>
          </a:xfrm>
          <a:prstGeom prst="rect">
            <a:avLst/>
          </a:prstGeom>
        </p:spPr>
      </p:pic>
    </p:spTree>
    <p:extLst>
      <p:ext uri="{BB962C8B-B14F-4D97-AF65-F5344CB8AC3E}">
        <p14:creationId xmlns:p14="http://schemas.microsoft.com/office/powerpoint/2010/main" val="5426375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787" y="600074"/>
            <a:ext cx="9498330" cy="1022985"/>
          </a:xfrm>
        </p:spPr>
        <p:txBody>
          <a:bodyPr/>
          <a:lstStyle/>
          <a:p>
            <a:r>
              <a:rPr lang="en-US" dirty="0" smtClean="0"/>
              <a:t>Findings: </a:t>
            </a:r>
            <a:endParaRPr lang="en-US" dirty="0"/>
          </a:p>
        </p:txBody>
      </p:sp>
      <p:pic>
        <p:nvPicPr>
          <p:cNvPr id="4" name="Content Placeholder 3"/>
          <p:cNvPicPr>
            <a:picLocks noGrp="1" noChangeAspect="1"/>
          </p:cNvPicPr>
          <p:nvPr>
            <p:ph idx="1"/>
          </p:nvPr>
        </p:nvPicPr>
        <p:blipFill>
          <a:blip r:embed="rId3"/>
          <a:stretch>
            <a:fillRect/>
          </a:stretch>
        </p:blipFill>
        <p:spPr>
          <a:xfrm>
            <a:off x="5241290" y="600074"/>
            <a:ext cx="5629274" cy="6051735"/>
          </a:xfrm>
          <a:prstGeom prst="rect">
            <a:avLst/>
          </a:prstGeom>
        </p:spPr>
      </p:pic>
      <p:sp>
        <p:nvSpPr>
          <p:cNvPr id="5" name="Oval 4"/>
          <p:cNvSpPr/>
          <p:nvPr/>
        </p:nvSpPr>
        <p:spPr>
          <a:xfrm>
            <a:off x="248685" y="1623059"/>
            <a:ext cx="5119182" cy="4743874"/>
          </a:xfrm>
          <a:prstGeom prst="ellipse">
            <a:avLst/>
          </a:prstGeom>
          <a:gradFill flip="none" rotWithShape="1">
            <a:gsLst>
              <a:gs pos="0">
                <a:schemeClr val="accent1">
                  <a:lumMod val="60000"/>
                  <a:lumOff val="40000"/>
                </a:schemeClr>
              </a:gs>
              <a:gs pos="0">
                <a:schemeClr val="accent1">
                  <a:shade val="67500"/>
                  <a:satMod val="115000"/>
                </a:schemeClr>
              </a:gs>
              <a:gs pos="100000">
                <a:schemeClr val="accent1">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noFill/>
            </a:endParaRPr>
          </a:p>
        </p:txBody>
      </p:sp>
      <p:sp>
        <p:nvSpPr>
          <p:cNvPr id="6" name="TextBox 5"/>
          <p:cNvSpPr txBox="1"/>
          <p:nvPr/>
        </p:nvSpPr>
        <p:spPr>
          <a:xfrm>
            <a:off x="1069340" y="2286836"/>
            <a:ext cx="4055004" cy="3416320"/>
          </a:xfrm>
          <a:prstGeom prst="rect">
            <a:avLst/>
          </a:prstGeom>
          <a:noFill/>
        </p:spPr>
        <p:txBody>
          <a:bodyPr wrap="square" rtlCol="0">
            <a:spAutoFit/>
          </a:bodyPr>
          <a:lstStyle/>
          <a:p>
            <a:r>
              <a:rPr lang="en-GB" b="1" dirty="0">
                <a:solidFill>
                  <a:schemeClr val="bg1"/>
                </a:solidFill>
              </a:rPr>
              <a:t> </a:t>
            </a:r>
            <a:endParaRPr lang="en-US" b="1" dirty="0">
              <a:solidFill>
                <a:schemeClr val="bg1"/>
              </a:solidFill>
            </a:endParaRPr>
          </a:p>
          <a:p>
            <a:r>
              <a:rPr lang="en-GB" b="1" dirty="0">
                <a:solidFill>
                  <a:schemeClr val="bg1"/>
                </a:solidFill>
              </a:rPr>
              <a:t>Care provision, Communication, Therapeutic relationship, Affordability and Cultural Competence are themes used to describe the barriers and facilitators professionals working with ASR experience when providing care. Their pairs refer to barriers and facilitators ASR experience</a:t>
            </a:r>
            <a:r>
              <a:rPr lang="en-US" b="1" dirty="0">
                <a:solidFill>
                  <a:schemeClr val="bg1"/>
                </a:solidFill>
              </a:rPr>
              <a:t> </a:t>
            </a:r>
          </a:p>
          <a:p>
            <a:endParaRPr lang="en-US" b="1" dirty="0">
              <a:solidFill>
                <a:schemeClr val="bg1"/>
              </a:solidFill>
            </a:endParaRPr>
          </a:p>
        </p:txBody>
      </p:sp>
    </p:spTree>
    <p:extLst>
      <p:ext uri="{BB962C8B-B14F-4D97-AF65-F5344CB8AC3E}">
        <p14:creationId xmlns:p14="http://schemas.microsoft.com/office/powerpoint/2010/main" val="17402538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49648058"/>
              </p:ext>
            </p:extLst>
          </p:nvPr>
        </p:nvGraphicFramePr>
        <p:xfrm>
          <a:off x="1744132" y="203200"/>
          <a:ext cx="9574214" cy="6541605"/>
        </p:xfrm>
        <a:graphic>
          <a:graphicData uri="http://schemas.openxmlformats.org/drawingml/2006/table">
            <a:tbl>
              <a:tblPr firstRow="1" bandRow="1">
                <a:tableStyleId>{5C22544A-7EE6-4342-B048-85BDC9FD1C3A}</a:tableStyleId>
              </a:tblPr>
              <a:tblGrid>
                <a:gridCol w="4787107">
                  <a:extLst>
                    <a:ext uri="{9D8B030D-6E8A-4147-A177-3AD203B41FA5}">
                      <a16:colId xmlns:a16="http://schemas.microsoft.com/office/drawing/2014/main" val="20000"/>
                    </a:ext>
                  </a:extLst>
                </a:gridCol>
                <a:gridCol w="4787107">
                  <a:extLst>
                    <a:ext uri="{9D8B030D-6E8A-4147-A177-3AD203B41FA5}">
                      <a16:colId xmlns:a16="http://schemas.microsoft.com/office/drawing/2014/main" val="20001"/>
                    </a:ext>
                  </a:extLst>
                </a:gridCol>
              </a:tblGrid>
              <a:tr h="415125">
                <a:tc>
                  <a:txBody>
                    <a:bodyPr/>
                    <a:lstStyle/>
                    <a:p>
                      <a:r>
                        <a:rPr lang="en-US" dirty="0" smtClean="0"/>
                        <a:t>Care Provision </a:t>
                      </a:r>
                      <a:endParaRPr lang="en-US" dirty="0"/>
                    </a:p>
                  </a:txBody>
                  <a:tcPr/>
                </a:tc>
                <a:tc>
                  <a:txBody>
                    <a:bodyPr/>
                    <a:lstStyle/>
                    <a:p>
                      <a:r>
                        <a:rPr lang="en-US" dirty="0" smtClean="0"/>
                        <a:t>Ability to access</a:t>
                      </a:r>
                      <a:endParaRPr lang="en-US" dirty="0"/>
                    </a:p>
                  </a:txBody>
                  <a:tcPr/>
                </a:tc>
                <a:extLst>
                  <a:ext uri="{0D108BD9-81ED-4DB2-BD59-A6C34878D82A}">
                    <a16:rowId xmlns:a16="http://schemas.microsoft.com/office/drawing/2014/main" val="10000"/>
                  </a:ext>
                </a:extLst>
              </a:tr>
              <a:tr h="5707968">
                <a:tc>
                  <a:txBody>
                    <a:bodyPr/>
                    <a:lstStyle/>
                    <a:p>
                      <a:r>
                        <a:rPr lang="en-GB" sz="1800" kern="1200" dirty="0" smtClean="0">
                          <a:solidFill>
                            <a:schemeClr val="dk1"/>
                          </a:solidFill>
                          <a:effectLst/>
                          <a:latin typeface="+mn-lt"/>
                          <a:ea typeface="+mn-ea"/>
                          <a:cs typeface="+mn-cs"/>
                        </a:rPr>
                        <a:t>Many constraints exists when trying to provide care due to </a:t>
                      </a:r>
                      <a:r>
                        <a:rPr lang="en-GB" sz="1800" b="1" kern="1200" dirty="0" smtClean="0">
                          <a:solidFill>
                            <a:schemeClr val="dk1"/>
                          </a:solidFill>
                          <a:effectLst/>
                          <a:latin typeface="+mn-lt"/>
                          <a:ea typeface="+mn-ea"/>
                          <a:cs typeface="+mn-cs"/>
                        </a:rPr>
                        <a:t>a lack of understanding about the asylum system and healthcare entitlements for ASR </a:t>
                      </a:r>
                      <a:r>
                        <a:rPr lang="en-GB" sz="1800" kern="1200" dirty="0" smtClean="0">
                          <a:solidFill>
                            <a:schemeClr val="dk1"/>
                          </a:solidFill>
                          <a:effectLst/>
                          <a:latin typeface="+mn-lt"/>
                          <a:ea typeface="+mn-ea"/>
                          <a:cs typeface="+mn-cs"/>
                        </a:rPr>
                        <a:t>(</a:t>
                      </a:r>
                      <a:r>
                        <a:rPr lang="en-GB" sz="1800" kern="1200" dirty="0" err="1" smtClean="0">
                          <a:solidFill>
                            <a:schemeClr val="dk1"/>
                          </a:solidFill>
                          <a:effectLst/>
                          <a:latin typeface="+mn-lt"/>
                          <a:ea typeface="+mn-ea"/>
                          <a:cs typeface="+mn-cs"/>
                        </a:rPr>
                        <a:t>Lindenmeyer</a:t>
                      </a:r>
                      <a:r>
                        <a:rPr lang="en-GB" sz="1800" kern="1200" dirty="0" smtClean="0">
                          <a:solidFill>
                            <a:schemeClr val="dk1"/>
                          </a:solidFill>
                          <a:effectLst/>
                          <a:latin typeface="+mn-lt"/>
                          <a:ea typeface="+mn-ea"/>
                          <a:cs typeface="+mn-cs"/>
                        </a:rPr>
                        <a:t> </a:t>
                      </a:r>
                      <a:r>
                        <a:rPr lang="en-GB" sz="1800" i="1" kern="1200" dirty="0" smtClean="0">
                          <a:solidFill>
                            <a:schemeClr val="dk1"/>
                          </a:solidFill>
                          <a:effectLst/>
                          <a:latin typeface="+mn-lt"/>
                          <a:ea typeface="+mn-ea"/>
                          <a:cs typeface="+mn-cs"/>
                        </a:rPr>
                        <a:t>et al</a:t>
                      </a:r>
                      <a:r>
                        <a:rPr lang="en-GB" sz="1800" kern="1200" dirty="0" smtClean="0">
                          <a:solidFill>
                            <a:schemeClr val="dk1"/>
                          </a:solidFill>
                          <a:effectLst/>
                          <a:latin typeface="+mn-lt"/>
                          <a:ea typeface="+mn-ea"/>
                          <a:cs typeface="+mn-cs"/>
                        </a:rPr>
                        <a:t>, 2016a; Balaam </a:t>
                      </a:r>
                      <a:r>
                        <a:rPr lang="en-GB" sz="1800" i="1" kern="1200" dirty="0" smtClean="0">
                          <a:solidFill>
                            <a:schemeClr val="dk1"/>
                          </a:solidFill>
                          <a:effectLst/>
                          <a:latin typeface="+mn-lt"/>
                          <a:ea typeface="+mn-ea"/>
                          <a:cs typeface="+mn-cs"/>
                        </a:rPr>
                        <a:t>et al</a:t>
                      </a:r>
                      <a:r>
                        <a:rPr lang="en-GB" sz="1800" kern="1200" dirty="0" smtClean="0">
                          <a:solidFill>
                            <a:schemeClr val="dk1"/>
                          </a:solidFill>
                          <a:effectLst/>
                          <a:latin typeface="+mn-lt"/>
                          <a:ea typeface="+mn-ea"/>
                          <a:cs typeface="+mn-cs"/>
                        </a:rPr>
                        <a:t>, 2015). </a:t>
                      </a:r>
                    </a:p>
                    <a:p>
                      <a:endParaRPr lang="en-GB" sz="1800" kern="1200" dirty="0" smtClean="0">
                        <a:solidFill>
                          <a:schemeClr val="dk1"/>
                        </a:solidFill>
                        <a:effectLst/>
                        <a:latin typeface="+mn-lt"/>
                        <a:ea typeface="+mn-ea"/>
                        <a:cs typeface="+mn-cs"/>
                      </a:endParaRPr>
                    </a:p>
                    <a:p>
                      <a:r>
                        <a:rPr lang="en-GB" sz="1800" b="1" kern="1200" dirty="0" smtClean="0">
                          <a:solidFill>
                            <a:schemeClr val="dk1"/>
                          </a:solidFill>
                          <a:effectLst/>
                          <a:latin typeface="+mn-lt"/>
                          <a:ea typeface="+mn-ea"/>
                          <a:cs typeface="+mn-cs"/>
                        </a:rPr>
                        <a:t>Lack of resources and time </a:t>
                      </a:r>
                      <a:r>
                        <a:rPr lang="en-GB" sz="1800" kern="1200" dirty="0" smtClean="0">
                          <a:solidFill>
                            <a:schemeClr val="dk1"/>
                          </a:solidFill>
                          <a:effectLst/>
                          <a:latin typeface="+mn-lt"/>
                          <a:ea typeface="+mn-ea"/>
                          <a:cs typeface="+mn-cs"/>
                        </a:rPr>
                        <a:t>(Robinson, </a:t>
                      </a:r>
                      <a:r>
                        <a:rPr lang="en-GB" sz="1800" kern="1200" dirty="0" err="1" smtClean="0">
                          <a:solidFill>
                            <a:schemeClr val="dk1"/>
                          </a:solidFill>
                          <a:effectLst/>
                          <a:latin typeface="+mn-lt"/>
                          <a:ea typeface="+mn-ea"/>
                          <a:cs typeface="+mn-cs"/>
                        </a:rPr>
                        <a:t>Masoscha</a:t>
                      </a:r>
                      <a:r>
                        <a:rPr lang="en-GB" sz="1800" kern="1200" dirty="0" smtClean="0">
                          <a:solidFill>
                            <a:schemeClr val="dk1"/>
                          </a:solidFill>
                          <a:effectLst/>
                          <a:latin typeface="+mn-lt"/>
                          <a:ea typeface="+mn-ea"/>
                          <a:cs typeface="+mn-cs"/>
                        </a:rPr>
                        <a:t>, 2017; </a:t>
                      </a:r>
                      <a:r>
                        <a:rPr lang="en-GB" sz="1800" kern="1200" dirty="0" err="1" smtClean="0">
                          <a:solidFill>
                            <a:schemeClr val="dk1"/>
                          </a:solidFill>
                          <a:effectLst/>
                          <a:latin typeface="+mn-lt"/>
                          <a:ea typeface="+mn-ea"/>
                          <a:cs typeface="+mn-cs"/>
                        </a:rPr>
                        <a:t>Lindenmeyer</a:t>
                      </a:r>
                      <a:r>
                        <a:rPr lang="en-GB" sz="1800" kern="1200" dirty="0" smtClean="0">
                          <a:solidFill>
                            <a:schemeClr val="dk1"/>
                          </a:solidFill>
                          <a:effectLst/>
                          <a:latin typeface="+mn-lt"/>
                          <a:ea typeface="+mn-ea"/>
                          <a:cs typeface="+mn-cs"/>
                        </a:rPr>
                        <a:t> </a:t>
                      </a:r>
                      <a:r>
                        <a:rPr lang="en-GB" sz="1800" i="1" kern="1200" dirty="0" smtClean="0">
                          <a:solidFill>
                            <a:schemeClr val="dk1"/>
                          </a:solidFill>
                          <a:effectLst/>
                          <a:latin typeface="+mn-lt"/>
                          <a:ea typeface="+mn-ea"/>
                          <a:cs typeface="+mn-cs"/>
                        </a:rPr>
                        <a:t>et al</a:t>
                      </a:r>
                      <a:r>
                        <a:rPr lang="en-GB" sz="1800" kern="1200" dirty="0" smtClean="0">
                          <a:solidFill>
                            <a:schemeClr val="dk1"/>
                          </a:solidFill>
                          <a:effectLst/>
                          <a:latin typeface="+mn-lt"/>
                          <a:ea typeface="+mn-ea"/>
                          <a:cs typeface="+mn-cs"/>
                        </a:rPr>
                        <a:t>, 2016a), </a:t>
                      </a:r>
                      <a:r>
                        <a:rPr lang="en-GB" sz="1800" b="1" kern="1200" dirty="0" smtClean="0">
                          <a:solidFill>
                            <a:schemeClr val="dk1"/>
                          </a:solidFill>
                          <a:effectLst/>
                          <a:latin typeface="+mn-lt"/>
                          <a:ea typeface="+mn-ea"/>
                          <a:cs typeface="+mn-cs"/>
                        </a:rPr>
                        <a:t>lack of training </a:t>
                      </a:r>
                      <a:r>
                        <a:rPr lang="en-GB" sz="1800" kern="1200" dirty="0" smtClean="0">
                          <a:solidFill>
                            <a:schemeClr val="dk1"/>
                          </a:solidFill>
                          <a:effectLst/>
                          <a:latin typeface="+mn-lt"/>
                          <a:ea typeface="+mn-ea"/>
                          <a:cs typeface="+mn-cs"/>
                        </a:rPr>
                        <a:t>(</a:t>
                      </a:r>
                      <a:r>
                        <a:rPr lang="en-GB" sz="1800" kern="1200" dirty="0" err="1" smtClean="0">
                          <a:solidFill>
                            <a:schemeClr val="dk1"/>
                          </a:solidFill>
                          <a:effectLst/>
                          <a:latin typeface="+mn-lt"/>
                          <a:ea typeface="+mn-ea"/>
                          <a:cs typeface="+mn-cs"/>
                        </a:rPr>
                        <a:t>Nellums</a:t>
                      </a:r>
                      <a:r>
                        <a:rPr lang="en-GB" sz="1800" kern="1200" dirty="0" smtClean="0">
                          <a:solidFill>
                            <a:schemeClr val="dk1"/>
                          </a:solidFill>
                          <a:effectLst/>
                          <a:latin typeface="+mn-lt"/>
                          <a:ea typeface="+mn-ea"/>
                          <a:cs typeface="+mn-cs"/>
                        </a:rPr>
                        <a:t> </a:t>
                      </a:r>
                      <a:r>
                        <a:rPr lang="en-GB" sz="1800" i="1" kern="1200" dirty="0" smtClean="0">
                          <a:solidFill>
                            <a:schemeClr val="dk1"/>
                          </a:solidFill>
                          <a:effectLst/>
                          <a:latin typeface="+mn-lt"/>
                          <a:ea typeface="+mn-ea"/>
                          <a:cs typeface="+mn-cs"/>
                        </a:rPr>
                        <a:t>et al</a:t>
                      </a:r>
                      <a:r>
                        <a:rPr lang="en-GB" sz="1800" kern="1200" dirty="0" smtClean="0">
                          <a:solidFill>
                            <a:schemeClr val="dk1"/>
                          </a:solidFill>
                          <a:effectLst/>
                          <a:latin typeface="+mn-lt"/>
                          <a:ea typeface="+mn-ea"/>
                          <a:cs typeface="+mn-cs"/>
                        </a:rPr>
                        <a:t>, 2018a; Burchill, </a:t>
                      </a:r>
                      <a:r>
                        <a:rPr lang="en-GB" sz="1800" kern="1200" dirty="0" err="1" smtClean="0">
                          <a:solidFill>
                            <a:schemeClr val="dk1"/>
                          </a:solidFill>
                          <a:effectLst/>
                          <a:latin typeface="+mn-lt"/>
                          <a:ea typeface="+mn-ea"/>
                          <a:cs typeface="+mn-cs"/>
                        </a:rPr>
                        <a:t>Pevalin</a:t>
                      </a:r>
                      <a:r>
                        <a:rPr lang="en-GB" sz="1800" kern="1200" dirty="0" smtClean="0">
                          <a:solidFill>
                            <a:schemeClr val="dk1"/>
                          </a:solidFill>
                          <a:effectLst/>
                          <a:latin typeface="+mn-lt"/>
                          <a:ea typeface="+mn-ea"/>
                          <a:cs typeface="+mn-cs"/>
                        </a:rPr>
                        <a:t>, 2014), </a:t>
                      </a:r>
                      <a:r>
                        <a:rPr lang="en-GB" sz="1800" b="1" kern="1200" dirty="0" smtClean="0">
                          <a:solidFill>
                            <a:schemeClr val="dk1"/>
                          </a:solidFill>
                          <a:effectLst/>
                          <a:latin typeface="+mn-lt"/>
                          <a:ea typeface="+mn-ea"/>
                          <a:cs typeface="+mn-cs"/>
                        </a:rPr>
                        <a:t>high workload</a:t>
                      </a:r>
                      <a:r>
                        <a:rPr lang="en-GB" sz="1800" kern="1200" dirty="0" smtClean="0">
                          <a:solidFill>
                            <a:schemeClr val="dk1"/>
                          </a:solidFill>
                          <a:effectLst/>
                          <a:latin typeface="+mn-lt"/>
                          <a:ea typeface="+mn-ea"/>
                          <a:cs typeface="+mn-cs"/>
                        </a:rPr>
                        <a:t> (</a:t>
                      </a:r>
                      <a:r>
                        <a:rPr lang="en-GB" sz="1800" kern="1200" dirty="0" err="1" smtClean="0">
                          <a:solidFill>
                            <a:schemeClr val="dk1"/>
                          </a:solidFill>
                          <a:effectLst/>
                          <a:latin typeface="+mn-lt"/>
                          <a:ea typeface="+mn-ea"/>
                          <a:cs typeface="+mn-cs"/>
                        </a:rPr>
                        <a:t>Guhan</a:t>
                      </a:r>
                      <a:r>
                        <a:rPr lang="en-GB" sz="1800" kern="1200" dirty="0" smtClean="0">
                          <a:solidFill>
                            <a:schemeClr val="dk1"/>
                          </a:solidFill>
                          <a:effectLst/>
                          <a:latin typeface="+mn-lt"/>
                          <a:ea typeface="+mn-ea"/>
                          <a:cs typeface="+mn-cs"/>
                        </a:rPr>
                        <a:t>, Liebling-</a:t>
                      </a:r>
                      <a:r>
                        <a:rPr lang="en-GB" sz="1800" kern="1200" dirty="0" err="1" smtClean="0">
                          <a:solidFill>
                            <a:schemeClr val="dk1"/>
                          </a:solidFill>
                          <a:effectLst/>
                          <a:latin typeface="+mn-lt"/>
                          <a:ea typeface="+mn-ea"/>
                          <a:cs typeface="+mn-cs"/>
                        </a:rPr>
                        <a:t>Kalifani</a:t>
                      </a:r>
                      <a:r>
                        <a:rPr lang="en-GB" sz="1800" kern="1200" dirty="0" smtClean="0">
                          <a:solidFill>
                            <a:schemeClr val="dk1"/>
                          </a:solidFill>
                          <a:effectLst/>
                          <a:latin typeface="+mn-lt"/>
                          <a:ea typeface="+mn-ea"/>
                          <a:cs typeface="+mn-cs"/>
                        </a:rPr>
                        <a:t>, 2011) and </a:t>
                      </a:r>
                      <a:r>
                        <a:rPr lang="en-GB" sz="1800" b="1" kern="1200" dirty="0" smtClean="0">
                          <a:solidFill>
                            <a:schemeClr val="dk1"/>
                          </a:solidFill>
                          <a:effectLst/>
                          <a:latin typeface="+mn-lt"/>
                          <a:ea typeface="+mn-ea"/>
                          <a:cs typeface="+mn-cs"/>
                        </a:rPr>
                        <a:t>client's high expectations</a:t>
                      </a:r>
                      <a:r>
                        <a:rPr lang="en-GB" sz="1800" kern="1200" dirty="0" smtClean="0">
                          <a:solidFill>
                            <a:schemeClr val="dk1"/>
                          </a:solidFill>
                          <a:effectLst/>
                          <a:latin typeface="+mn-lt"/>
                          <a:ea typeface="+mn-ea"/>
                          <a:cs typeface="+mn-cs"/>
                        </a:rPr>
                        <a:t> (</a:t>
                      </a:r>
                      <a:r>
                        <a:rPr lang="en-GB" sz="1800" kern="1200" dirty="0" err="1" smtClean="0">
                          <a:solidFill>
                            <a:schemeClr val="dk1"/>
                          </a:solidFill>
                          <a:effectLst/>
                          <a:latin typeface="+mn-lt"/>
                          <a:ea typeface="+mn-ea"/>
                          <a:cs typeface="+mn-cs"/>
                        </a:rPr>
                        <a:t>Guhan</a:t>
                      </a:r>
                      <a:r>
                        <a:rPr lang="en-GB" sz="1800" kern="1200" dirty="0" smtClean="0">
                          <a:solidFill>
                            <a:schemeClr val="dk1"/>
                          </a:solidFill>
                          <a:effectLst/>
                          <a:latin typeface="+mn-lt"/>
                          <a:ea typeface="+mn-ea"/>
                          <a:cs typeface="+mn-cs"/>
                        </a:rPr>
                        <a:t>, Liebling-</a:t>
                      </a:r>
                      <a:r>
                        <a:rPr lang="en-GB" sz="1800" kern="1200" dirty="0" err="1" smtClean="0">
                          <a:solidFill>
                            <a:schemeClr val="dk1"/>
                          </a:solidFill>
                          <a:effectLst/>
                          <a:latin typeface="+mn-lt"/>
                          <a:ea typeface="+mn-ea"/>
                          <a:cs typeface="+mn-cs"/>
                        </a:rPr>
                        <a:t>Kalifani</a:t>
                      </a:r>
                      <a:r>
                        <a:rPr lang="en-GB" sz="1800" kern="1200" dirty="0" smtClean="0">
                          <a:solidFill>
                            <a:schemeClr val="dk1"/>
                          </a:solidFill>
                          <a:effectLst/>
                          <a:latin typeface="+mn-lt"/>
                          <a:ea typeface="+mn-ea"/>
                          <a:cs typeface="+mn-cs"/>
                        </a:rPr>
                        <a:t>, 2011) were also cited as barriers to care</a:t>
                      </a:r>
                      <a:r>
                        <a:rPr lang="en-US" sz="1800" kern="1200" dirty="0" smtClean="0">
                          <a:solidFill>
                            <a:schemeClr val="dk1"/>
                          </a:solidFill>
                          <a:effectLst/>
                          <a:latin typeface="+mn-lt"/>
                          <a:ea typeface="+mn-ea"/>
                          <a:cs typeface="+mn-cs"/>
                        </a:rPr>
                        <a:t>.</a:t>
                      </a:r>
                      <a:endParaRPr lang="en-US" dirty="0"/>
                    </a:p>
                  </a:txBody>
                  <a:tcPr/>
                </a:tc>
                <a:tc>
                  <a:txBody>
                    <a:bodyPr/>
                    <a:lstStyle/>
                    <a:p>
                      <a:r>
                        <a:rPr lang="en-GB" sz="1800" kern="1200" dirty="0" smtClean="0">
                          <a:solidFill>
                            <a:schemeClr val="dk1"/>
                          </a:solidFill>
                          <a:effectLst/>
                          <a:latin typeface="+mn-lt"/>
                          <a:ea typeface="+mn-ea"/>
                          <a:cs typeface="+mn-cs"/>
                        </a:rPr>
                        <a:t>These findings were mirrored in the perspectives of ASR who reported being unable to register with a GP (O’Donnell </a:t>
                      </a:r>
                      <a:r>
                        <a:rPr lang="en-GB" sz="1800" i="1" kern="1200" dirty="0" smtClean="0">
                          <a:solidFill>
                            <a:schemeClr val="dk1"/>
                          </a:solidFill>
                          <a:effectLst/>
                          <a:latin typeface="+mn-lt"/>
                          <a:ea typeface="+mn-ea"/>
                          <a:cs typeface="+mn-cs"/>
                        </a:rPr>
                        <a:t>et al</a:t>
                      </a:r>
                      <a:r>
                        <a:rPr lang="en-GB" sz="1800" kern="1200" dirty="0" smtClean="0">
                          <a:solidFill>
                            <a:schemeClr val="dk1"/>
                          </a:solidFill>
                          <a:effectLst/>
                          <a:latin typeface="+mn-lt"/>
                          <a:ea typeface="+mn-ea"/>
                          <a:cs typeface="+mn-cs"/>
                        </a:rPr>
                        <a:t>, 2008; Kang, </a:t>
                      </a:r>
                      <a:r>
                        <a:rPr lang="en-GB" sz="1800" kern="1200" dirty="0" err="1" smtClean="0">
                          <a:solidFill>
                            <a:schemeClr val="dk1"/>
                          </a:solidFill>
                          <a:effectLst/>
                          <a:latin typeface="+mn-lt"/>
                          <a:ea typeface="+mn-ea"/>
                          <a:cs typeface="+mn-cs"/>
                        </a:rPr>
                        <a:t>Tomkow</a:t>
                      </a:r>
                      <a:r>
                        <a:rPr lang="en-GB" sz="1800" kern="1200" dirty="0" smtClean="0">
                          <a:solidFill>
                            <a:schemeClr val="dk1"/>
                          </a:solidFill>
                          <a:effectLst/>
                          <a:latin typeface="+mn-lt"/>
                          <a:ea typeface="+mn-ea"/>
                          <a:cs typeface="+mn-cs"/>
                        </a:rPr>
                        <a:t>, Farrington, 2019). </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8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800" kern="1200" dirty="0" smtClean="0">
                          <a:solidFill>
                            <a:schemeClr val="dk1"/>
                          </a:solidFill>
                          <a:effectLst/>
                          <a:latin typeface="+mn-lt"/>
                          <a:ea typeface="+mn-ea"/>
                          <a:cs typeface="+mn-cs"/>
                        </a:rPr>
                        <a:t>ASR </a:t>
                      </a:r>
                      <a:r>
                        <a:rPr lang="en-GB" sz="1800" b="1" kern="1200" dirty="0" smtClean="0">
                          <a:solidFill>
                            <a:schemeClr val="dk1"/>
                          </a:solidFill>
                          <a:effectLst/>
                          <a:latin typeface="+mn-lt"/>
                          <a:ea typeface="+mn-ea"/>
                          <a:cs typeface="+mn-cs"/>
                        </a:rPr>
                        <a:t>lacked knowledge about the health system </a:t>
                      </a:r>
                      <a:r>
                        <a:rPr lang="en-GB" sz="1800" kern="1200" dirty="0" smtClean="0">
                          <a:solidFill>
                            <a:schemeClr val="dk1"/>
                          </a:solidFill>
                          <a:effectLst/>
                          <a:latin typeface="+mn-lt"/>
                          <a:ea typeface="+mn-ea"/>
                          <a:cs typeface="+mn-cs"/>
                        </a:rPr>
                        <a:t>(O’Donnell</a:t>
                      </a:r>
                      <a:r>
                        <a:rPr lang="en-GB" sz="1800" i="1" kern="1200" dirty="0" smtClean="0">
                          <a:solidFill>
                            <a:schemeClr val="dk1"/>
                          </a:solidFill>
                          <a:effectLst/>
                          <a:latin typeface="+mn-lt"/>
                          <a:ea typeface="+mn-ea"/>
                          <a:cs typeface="+mn-cs"/>
                        </a:rPr>
                        <a:t> et al</a:t>
                      </a:r>
                      <a:r>
                        <a:rPr lang="en-GB" sz="1800" kern="1200" dirty="0" smtClean="0">
                          <a:solidFill>
                            <a:schemeClr val="dk1"/>
                          </a:solidFill>
                          <a:effectLst/>
                          <a:latin typeface="+mn-lt"/>
                          <a:ea typeface="+mn-ea"/>
                          <a:cs typeface="+mn-cs"/>
                        </a:rPr>
                        <a:t>, 2007; Fang </a:t>
                      </a:r>
                      <a:r>
                        <a:rPr lang="en-GB" sz="1800" i="1" kern="1200" dirty="0" smtClean="0">
                          <a:solidFill>
                            <a:schemeClr val="dk1"/>
                          </a:solidFill>
                          <a:effectLst/>
                          <a:latin typeface="+mn-lt"/>
                          <a:ea typeface="+mn-ea"/>
                          <a:cs typeface="+mn-cs"/>
                        </a:rPr>
                        <a:t>et al</a:t>
                      </a:r>
                      <a:r>
                        <a:rPr lang="en-GB" sz="1800" kern="1200" dirty="0" smtClean="0">
                          <a:solidFill>
                            <a:schemeClr val="dk1"/>
                          </a:solidFill>
                          <a:effectLst/>
                          <a:latin typeface="+mn-lt"/>
                          <a:ea typeface="+mn-ea"/>
                          <a:cs typeface="+mn-cs"/>
                        </a:rPr>
                        <a:t>, 2015) and c</a:t>
                      </a:r>
                      <a:r>
                        <a:rPr lang="en-GB" sz="1800" b="1" kern="1200" dirty="0" smtClean="0">
                          <a:solidFill>
                            <a:schemeClr val="dk1"/>
                          </a:solidFill>
                          <a:effectLst/>
                          <a:latin typeface="+mn-lt"/>
                          <a:ea typeface="+mn-ea"/>
                          <a:cs typeface="+mn-cs"/>
                        </a:rPr>
                        <a:t>omplained being dispersed </a:t>
                      </a:r>
                      <a:r>
                        <a:rPr lang="en-GB" sz="1800" kern="1200" dirty="0" smtClean="0">
                          <a:solidFill>
                            <a:schemeClr val="dk1"/>
                          </a:solidFill>
                          <a:effectLst/>
                          <a:latin typeface="+mn-lt"/>
                          <a:ea typeface="+mn-ea"/>
                          <a:cs typeface="+mn-cs"/>
                        </a:rPr>
                        <a:t>in areas where reaching a GP would be hard (Fang </a:t>
                      </a:r>
                      <a:r>
                        <a:rPr lang="en-GB" sz="1800" i="1" kern="1200" dirty="0" smtClean="0">
                          <a:solidFill>
                            <a:schemeClr val="dk1"/>
                          </a:solidFill>
                          <a:effectLst/>
                          <a:latin typeface="+mn-lt"/>
                          <a:ea typeface="+mn-ea"/>
                          <a:cs typeface="+mn-cs"/>
                        </a:rPr>
                        <a:t>et al</a:t>
                      </a:r>
                      <a:r>
                        <a:rPr lang="en-GB" sz="1800" kern="1200" dirty="0" smtClean="0">
                          <a:solidFill>
                            <a:schemeClr val="dk1"/>
                          </a:solidFill>
                          <a:effectLst/>
                          <a:latin typeface="+mn-lt"/>
                          <a:ea typeface="+mn-ea"/>
                          <a:cs typeface="+mn-cs"/>
                        </a:rPr>
                        <a:t>, 2015; </a:t>
                      </a:r>
                      <a:r>
                        <a:rPr lang="en-GB" sz="1800" kern="1200" dirty="0" err="1" smtClean="0">
                          <a:solidFill>
                            <a:schemeClr val="dk1"/>
                          </a:solidFill>
                          <a:effectLst/>
                          <a:latin typeface="+mn-lt"/>
                          <a:ea typeface="+mn-ea"/>
                          <a:cs typeface="+mn-cs"/>
                        </a:rPr>
                        <a:t>Nellums</a:t>
                      </a:r>
                      <a:r>
                        <a:rPr lang="en-GB" sz="1800" kern="1200" dirty="0" smtClean="0">
                          <a:solidFill>
                            <a:schemeClr val="dk1"/>
                          </a:solidFill>
                          <a:effectLst/>
                          <a:latin typeface="+mn-lt"/>
                          <a:ea typeface="+mn-ea"/>
                          <a:cs typeface="+mn-cs"/>
                        </a:rPr>
                        <a:t> </a:t>
                      </a:r>
                      <a:r>
                        <a:rPr lang="en-GB" sz="1800" i="1" kern="1200" dirty="0" smtClean="0">
                          <a:solidFill>
                            <a:schemeClr val="dk1"/>
                          </a:solidFill>
                          <a:effectLst/>
                          <a:latin typeface="+mn-lt"/>
                          <a:ea typeface="+mn-ea"/>
                          <a:cs typeface="+mn-cs"/>
                        </a:rPr>
                        <a:t>et al</a:t>
                      </a:r>
                      <a:r>
                        <a:rPr lang="en-GB" sz="1800" kern="1200" dirty="0" smtClean="0">
                          <a:solidFill>
                            <a:schemeClr val="dk1"/>
                          </a:solidFill>
                          <a:effectLst/>
                          <a:latin typeface="+mn-lt"/>
                          <a:ea typeface="+mn-ea"/>
                          <a:cs typeface="+mn-cs"/>
                        </a:rPr>
                        <a:t>, 2018a).</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8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800" kern="1200" dirty="0" smtClean="0">
                          <a:solidFill>
                            <a:schemeClr val="dk1"/>
                          </a:solidFill>
                          <a:effectLst/>
                          <a:latin typeface="+mn-lt"/>
                          <a:ea typeface="+mn-ea"/>
                          <a:cs typeface="+mn-cs"/>
                        </a:rPr>
                        <a:t>Overall, ASR were </a:t>
                      </a:r>
                      <a:r>
                        <a:rPr lang="en-GB" sz="1800" b="1" kern="1200" dirty="0" smtClean="0">
                          <a:solidFill>
                            <a:schemeClr val="dk1"/>
                          </a:solidFill>
                          <a:effectLst/>
                          <a:latin typeface="+mn-lt"/>
                          <a:ea typeface="+mn-ea"/>
                          <a:cs typeface="+mn-cs"/>
                        </a:rPr>
                        <a:t>dissatisfied with the slow paced health system</a:t>
                      </a:r>
                      <a:r>
                        <a:rPr lang="en-GB" sz="1800" kern="1200" dirty="0" smtClean="0">
                          <a:solidFill>
                            <a:schemeClr val="dk1"/>
                          </a:solidFill>
                          <a:effectLst/>
                          <a:latin typeface="+mn-lt"/>
                          <a:ea typeface="+mn-ea"/>
                          <a:cs typeface="+mn-cs"/>
                        </a:rPr>
                        <a:t>, </a:t>
                      </a:r>
                      <a:r>
                        <a:rPr lang="en-GB" sz="1800" b="1" kern="1200" dirty="0" smtClean="0">
                          <a:solidFill>
                            <a:schemeClr val="dk1"/>
                          </a:solidFill>
                          <a:effectLst/>
                          <a:latin typeface="+mn-lt"/>
                          <a:ea typeface="+mn-ea"/>
                          <a:cs typeface="+mn-cs"/>
                        </a:rPr>
                        <a:t>appointment system </a:t>
                      </a:r>
                      <a:r>
                        <a:rPr lang="en-GB" sz="1800" kern="1200" dirty="0" smtClean="0">
                          <a:solidFill>
                            <a:schemeClr val="dk1"/>
                          </a:solidFill>
                          <a:effectLst/>
                          <a:latin typeface="+mn-lt"/>
                          <a:ea typeface="+mn-ea"/>
                          <a:cs typeface="+mn-cs"/>
                        </a:rPr>
                        <a:t>and </a:t>
                      </a:r>
                      <a:r>
                        <a:rPr lang="en-GB" sz="1800" b="1" kern="1200" dirty="0" smtClean="0">
                          <a:solidFill>
                            <a:schemeClr val="dk1"/>
                          </a:solidFill>
                          <a:effectLst/>
                          <a:latin typeface="+mn-lt"/>
                          <a:ea typeface="+mn-ea"/>
                          <a:cs typeface="+mn-cs"/>
                        </a:rPr>
                        <a:t>treatment by reception staff </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8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800" kern="1200" dirty="0" smtClean="0">
                          <a:solidFill>
                            <a:schemeClr val="dk1"/>
                          </a:solidFill>
                          <a:effectLst/>
                          <a:latin typeface="+mn-lt"/>
                          <a:ea typeface="+mn-ea"/>
                          <a:cs typeface="+mn-cs"/>
                        </a:rPr>
                        <a:t>The </a:t>
                      </a:r>
                      <a:r>
                        <a:rPr lang="en-GB" sz="1800" b="1" kern="1200" dirty="0" smtClean="0">
                          <a:solidFill>
                            <a:schemeClr val="dk1"/>
                          </a:solidFill>
                          <a:effectLst/>
                          <a:latin typeface="+mn-lt"/>
                          <a:ea typeface="+mn-ea"/>
                          <a:cs typeface="+mn-cs"/>
                        </a:rPr>
                        <a:t>lack of continuity of care </a:t>
                      </a:r>
                      <a:r>
                        <a:rPr lang="en-GB" sz="1800" kern="1200" dirty="0" smtClean="0">
                          <a:solidFill>
                            <a:schemeClr val="dk1"/>
                          </a:solidFill>
                          <a:effectLst/>
                          <a:latin typeface="+mn-lt"/>
                          <a:ea typeface="+mn-ea"/>
                          <a:cs typeface="+mn-cs"/>
                        </a:rPr>
                        <a:t>and of </a:t>
                      </a:r>
                      <a:r>
                        <a:rPr lang="en-GB" sz="1800" b="1" kern="1200" dirty="0" smtClean="0">
                          <a:solidFill>
                            <a:schemeClr val="dk1"/>
                          </a:solidFill>
                          <a:effectLst/>
                          <a:latin typeface="+mn-lt"/>
                          <a:ea typeface="+mn-ea"/>
                          <a:cs typeface="+mn-cs"/>
                        </a:rPr>
                        <a:t>referral to specialists</a:t>
                      </a:r>
                      <a:r>
                        <a:rPr lang="en-GB" sz="1800" kern="1200" dirty="0" smtClean="0">
                          <a:solidFill>
                            <a:schemeClr val="dk1"/>
                          </a:solidFill>
                          <a:effectLst/>
                          <a:latin typeface="+mn-lt"/>
                          <a:ea typeface="+mn-ea"/>
                          <a:cs typeface="+mn-cs"/>
                        </a:rPr>
                        <a:t> was seen as a barrier to accessing care (Fang </a:t>
                      </a:r>
                      <a:r>
                        <a:rPr lang="en-GB" sz="1800" i="1" kern="1200" dirty="0" smtClean="0">
                          <a:solidFill>
                            <a:schemeClr val="dk1"/>
                          </a:solidFill>
                          <a:effectLst/>
                          <a:latin typeface="+mn-lt"/>
                          <a:ea typeface="+mn-ea"/>
                          <a:cs typeface="+mn-cs"/>
                        </a:rPr>
                        <a:t>et al</a:t>
                      </a:r>
                      <a:r>
                        <a:rPr lang="en-GB" sz="1800" kern="1200" dirty="0" smtClean="0">
                          <a:solidFill>
                            <a:schemeClr val="dk1"/>
                          </a:solidFill>
                          <a:effectLst/>
                          <a:latin typeface="+mn-lt"/>
                          <a:ea typeface="+mn-ea"/>
                          <a:cs typeface="+mn-cs"/>
                        </a:rPr>
                        <a:t>, 2015; O'Donnell </a:t>
                      </a:r>
                      <a:r>
                        <a:rPr lang="en-GB" sz="1800" i="1" kern="1200" dirty="0" smtClean="0">
                          <a:solidFill>
                            <a:schemeClr val="dk1"/>
                          </a:solidFill>
                          <a:effectLst/>
                          <a:latin typeface="+mn-lt"/>
                          <a:ea typeface="+mn-ea"/>
                          <a:cs typeface="+mn-cs"/>
                        </a:rPr>
                        <a:t>et al</a:t>
                      </a:r>
                      <a:r>
                        <a:rPr lang="en-GB" sz="1800" kern="1200" dirty="0" smtClean="0">
                          <a:solidFill>
                            <a:schemeClr val="dk1"/>
                          </a:solidFill>
                          <a:effectLst/>
                          <a:latin typeface="+mn-lt"/>
                          <a:ea typeface="+mn-ea"/>
                          <a:cs typeface="+mn-cs"/>
                        </a:rPr>
                        <a:t>, 2007, 2008). </a:t>
                      </a:r>
                      <a:endParaRPr lang="en-US" sz="1800" kern="1200" dirty="0" smtClean="0">
                        <a:solidFill>
                          <a:schemeClr val="dk1"/>
                        </a:solidFill>
                        <a:effectLst/>
                        <a:latin typeface="+mn-lt"/>
                        <a:ea typeface="+mn-ea"/>
                        <a:cs typeface="+mn-cs"/>
                      </a:endParaRPr>
                    </a:p>
                    <a:p>
                      <a:endParaRPr 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495103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5840" y="581198"/>
            <a:ext cx="9336472" cy="377376"/>
          </a:xfrm>
        </p:spPr>
        <p:txBody>
          <a:bodyPr>
            <a:noAutofit/>
          </a:bodyPr>
          <a:lstStyle/>
          <a:p>
            <a:r>
              <a:rPr lang="en-US" sz="3000" dirty="0" smtClean="0"/>
              <a:t>2. Communication and Ability to understand</a:t>
            </a:r>
            <a:endParaRPr lang="en-US" sz="3000" dirty="0"/>
          </a:p>
        </p:txBody>
      </p:sp>
      <p:sp>
        <p:nvSpPr>
          <p:cNvPr id="3" name="Content Placeholder 2"/>
          <p:cNvSpPr>
            <a:spLocks noGrp="1"/>
          </p:cNvSpPr>
          <p:nvPr>
            <p:ph idx="1"/>
          </p:nvPr>
        </p:nvSpPr>
        <p:spPr>
          <a:xfrm>
            <a:off x="1596571" y="1349829"/>
            <a:ext cx="9898743" cy="5254171"/>
          </a:xfrm>
        </p:spPr>
        <p:txBody>
          <a:bodyPr>
            <a:normAutofit/>
          </a:bodyPr>
          <a:lstStyle/>
          <a:p>
            <a:r>
              <a:rPr lang="en-GB" dirty="0" smtClean="0"/>
              <a:t>Both staff and ASR reported </a:t>
            </a:r>
            <a:r>
              <a:rPr lang="en-GB" b="1" dirty="0"/>
              <a:t>language was a major barrier encountered </a:t>
            </a:r>
            <a:r>
              <a:rPr lang="en-GB" b="1" dirty="0" smtClean="0"/>
              <a:t>in practice</a:t>
            </a:r>
            <a:r>
              <a:rPr lang="en-GB" dirty="0" smtClean="0"/>
              <a:t>. </a:t>
            </a:r>
          </a:p>
          <a:p>
            <a:endParaRPr lang="en-GB" dirty="0" smtClean="0"/>
          </a:p>
          <a:p>
            <a:r>
              <a:rPr lang="en-GB" dirty="0" smtClean="0"/>
              <a:t>The </a:t>
            </a:r>
            <a:r>
              <a:rPr lang="en-GB" dirty="0"/>
              <a:t>use of </a:t>
            </a:r>
            <a:r>
              <a:rPr lang="en-GB" b="1" dirty="0"/>
              <a:t>interpreters </a:t>
            </a:r>
            <a:r>
              <a:rPr lang="en-GB" dirty="0" smtClean="0"/>
              <a:t>= both </a:t>
            </a:r>
            <a:r>
              <a:rPr lang="en-GB" dirty="0"/>
              <a:t>a facilitator and </a:t>
            </a:r>
            <a:r>
              <a:rPr lang="en-GB" dirty="0" smtClean="0"/>
              <a:t>barrier. </a:t>
            </a:r>
          </a:p>
          <a:p>
            <a:endParaRPr lang="en-GB" dirty="0" smtClean="0"/>
          </a:p>
          <a:p>
            <a:r>
              <a:rPr lang="en-GB" dirty="0" smtClean="0"/>
              <a:t>At </a:t>
            </a:r>
            <a:r>
              <a:rPr lang="en-GB" dirty="0"/>
              <a:t>times, the language barriers resulted in the </a:t>
            </a:r>
            <a:r>
              <a:rPr lang="en-GB" b="1" dirty="0"/>
              <a:t>wrong treatment being given to patients </a:t>
            </a:r>
            <a:r>
              <a:rPr lang="en-GB" dirty="0"/>
              <a:t>(Fang </a:t>
            </a:r>
            <a:r>
              <a:rPr lang="en-GB" i="1" dirty="0"/>
              <a:t>et al</a:t>
            </a:r>
            <a:r>
              <a:rPr lang="en-GB" dirty="0"/>
              <a:t>, 2015; Kang, </a:t>
            </a:r>
            <a:r>
              <a:rPr lang="en-GB" dirty="0" err="1"/>
              <a:t>Tomkow</a:t>
            </a:r>
            <a:r>
              <a:rPr lang="en-GB" dirty="0"/>
              <a:t>, Farrington, 2019). </a:t>
            </a:r>
            <a:endParaRPr lang="en-GB" dirty="0" smtClean="0"/>
          </a:p>
          <a:p>
            <a:endParaRPr lang="en-GB" dirty="0" smtClean="0"/>
          </a:p>
          <a:p>
            <a:r>
              <a:rPr lang="en-GB" dirty="0" smtClean="0"/>
              <a:t>Besides </a:t>
            </a:r>
            <a:r>
              <a:rPr lang="en-GB" dirty="0"/>
              <a:t>verbal barriers, </a:t>
            </a:r>
            <a:r>
              <a:rPr lang="en-GB" b="1" dirty="0"/>
              <a:t>ASR were dissatisfied with a person-centred approach</a:t>
            </a:r>
            <a:r>
              <a:rPr lang="en-GB" dirty="0"/>
              <a:t>, wanting GPs to take control instead of asking them what they thought was wrong (O’Donnell </a:t>
            </a:r>
            <a:r>
              <a:rPr lang="en-GB" i="1" dirty="0"/>
              <a:t>et al</a:t>
            </a:r>
            <a:r>
              <a:rPr lang="en-GB" dirty="0"/>
              <a:t>, 2008). They were also </a:t>
            </a:r>
            <a:r>
              <a:rPr lang="en-GB" b="1" dirty="0"/>
              <a:t>dissatisfied by the fact that consultations did not involve touching, which was often the case in their home country</a:t>
            </a:r>
            <a:r>
              <a:rPr lang="en-GB" dirty="0"/>
              <a:t> (O’Donnell </a:t>
            </a:r>
            <a:r>
              <a:rPr lang="en-GB" i="1" dirty="0"/>
              <a:t>et al</a:t>
            </a:r>
            <a:r>
              <a:rPr lang="en-GB" dirty="0"/>
              <a:t>, 2008). </a:t>
            </a:r>
            <a:endParaRPr lang="en-US" dirty="0"/>
          </a:p>
        </p:txBody>
      </p:sp>
    </p:spTree>
    <p:extLst>
      <p:ext uri="{BB962C8B-B14F-4D97-AF65-F5344CB8AC3E}">
        <p14:creationId xmlns:p14="http://schemas.microsoft.com/office/powerpoint/2010/main" val="941656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19379773"/>
              </p:ext>
            </p:extLst>
          </p:nvPr>
        </p:nvGraphicFramePr>
        <p:xfrm>
          <a:off x="1815548" y="368840"/>
          <a:ext cx="9561128" cy="6168887"/>
        </p:xfrm>
        <a:graphic>
          <a:graphicData uri="http://schemas.openxmlformats.org/drawingml/2006/table">
            <a:tbl>
              <a:tblPr firstRow="1" bandRow="1">
                <a:tableStyleId>{5C22544A-7EE6-4342-B048-85BDC9FD1C3A}</a:tableStyleId>
              </a:tblPr>
              <a:tblGrid>
                <a:gridCol w="4780564">
                  <a:extLst>
                    <a:ext uri="{9D8B030D-6E8A-4147-A177-3AD203B41FA5}">
                      <a16:colId xmlns:a16="http://schemas.microsoft.com/office/drawing/2014/main" val="20000"/>
                    </a:ext>
                  </a:extLst>
                </a:gridCol>
                <a:gridCol w="4780564">
                  <a:extLst>
                    <a:ext uri="{9D8B030D-6E8A-4147-A177-3AD203B41FA5}">
                      <a16:colId xmlns:a16="http://schemas.microsoft.com/office/drawing/2014/main" val="20001"/>
                    </a:ext>
                  </a:extLst>
                </a:gridCol>
              </a:tblGrid>
              <a:tr h="517731">
                <a:tc>
                  <a:txBody>
                    <a:bodyPr/>
                    <a:lstStyle/>
                    <a:p>
                      <a:r>
                        <a:rPr lang="en-US" sz="2000" dirty="0" smtClean="0"/>
                        <a:t>Therapeutic relationship</a:t>
                      </a:r>
                      <a:endParaRPr lang="en-US" sz="2000" dirty="0"/>
                    </a:p>
                  </a:txBody>
                  <a:tcPr/>
                </a:tc>
                <a:tc>
                  <a:txBody>
                    <a:bodyPr/>
                    <a:lstStyle/>
                    <a:p>
                      <a:r>
                        <a:rPr lang="en-US" sz="2000" dirty="0" smtClean="0"/>
                        <a:t>Ability to trust</a:t>
                      </a:r>
                      <a:endParaRPr lang="en-US" sz="2000" dirty="0"/>
                    </a:p>
                  </a:txBody>
                  <a:tcPr/>
                </a:tc>
                <a:extLst>
                  <a:ext uri="{0D108BD9-81ED-4DB2-BD59-A6C34878D82A}">
                    <a16:rowId xmlns:a16="http://schemas.microsoft.com/office/drawing/2014/main" val="10000"/>
                  </a:ext>
                </a:extLst>
              </a:tr>
              <a:tr h="5651156">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GB" sz="20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2000" kern="1200" dirty="0" smtClean="0">
                          <a:solidFill>
                            <a:schemeClr val="dk1"/>
                          </a:solidFill>
                          <a:effectLst/>
                          <a:latin typeface="+mn-lt"/>
                          <a:ea typeface="+mn-ea"/>
                          <a:cs typeface="+mn-cs"/>
                        </a:rPr>
                        <a:t>Staff mentioned it was difficult to maintain boundaries with ASR, especially when they lived in the same area or town</a:t>
                      </a:r>
                      <a:r>
                        <a:rPr lang="en-GB" sz="2000" kern="1200" baseline="0" dirty="0" smtClean="0">
                          <a:solidFill>
                            <a:schemeClr val="dk1"/>
                          </a:solidFill>
                          <a:effectLst/>
                          <a:latin typeface="+mn-lt"/>
                          <a:ea typeface="+mn-ea"/>
                          <a:cs typeface="+mn-cs"/>
                        </a:rPr>
                        <a:t> </a:t>
                      </a:r>
                      <a:r>
                        <a:rPr lang="en-GB" sz="2000" kern="1200" dirty="0" smtClean="0">
                          <a:solidFill>
                            <a:schemeClr val="dk1"/>
                          </a:solidFill>
                          <a:effectLst/>
                          <a:latin typeface="+mn-lt"/>
                          <a:ea typeface="+mn-ea"/>
                          <a:cs typeface="+mn-cs"/>
                        </a:rPr>
                        <a:t>(</a:t>
                      </a:r>
                      <a:r>
                        <a:rPr lang="en-GB" sz="2000" kern="1200" dirty="0" err="1" smtClean="0">
                          <a:solidFill>
                            <a:schemeClr val="dk1"/>
                          </a:solidFill>
                          <a:effectLst/>
                          <a:latin typeface="+mn-lt"/>
                          <a:ea typeface="+mn-ea"/>
                          <a:cs typeface="+mn-cs"/>
                        </a:rPr>
                        <a:t>Lindenmeyer</a:t>
                      </a:r>
                      <a:r>
                        <a:rPr lang="en-GB" sz="2000" kern="1200" dirty="0" smtClean="0">
                          <a:solidFill>
                            <a:schemeClr val="dk1"/>
                          </a:solidFill>
                          <a:effectLst/>
                          <a:latin typeface="+mn-lt"/>
                          <a:ea typeface="+mn-ea"/>
                          <a:cs typeface="+mn-cs"/>
                        </a:rPr>
                        <a:t> </a:t>
                      </a:r>
                      <a:r>
                        <a:rPr lang="en-GB" sz="2000" i="1" kern="1200" dirty="0" smtClean="0">
                          <a:solidFill>
                            <a:schemeClr val="dk1"/>
                          </a:solidFill>
                          <a:effectLst/>
                          <a:latin typeface="+mn-lt"/>
                          <a:ea typeface="+mn-ea"/>
                          <a:cs typeface="+mn-cs"/>
                        </a:rPr>
                        <a:t>et al</a:t>
                      </a:r>
                      <a:r>
                        <a:rPr lang="en-GB" sz="2000" kern="1200" dirty="0" smtClean="0">
                          <a:solidFill>
                            <a:schemeClr val="dk1"/>
                          </a:solidFill>
                          <a:effectLst/>
                          <a:latin typeface="+mn-lt"/>
                          <a:ea typeface="+mn-ea"/>
                          <a:cs typeface="+mn-cs"/>
                        </a:rPr>
                        <a:t>, 2016a; </a:t>
                      </a:r>
                      <a:r>
                        <a:rPr lang="en-GB" sz="2000" kern="1200" dirty="0" err="1" smtClean="0">
                          <a:solidFill>
                            <a:schemeClr val="dk1"/>
                          </a:solidFill>
                          <a:effectLst/>
                          <a:latin typeface="+mn-lt"/>
                          <a:ea typeface="+mn-ea"/>
                          <a:cs typeface="+mn-cs"/>
                        </a:rPr>
                        <a:t>Guhan</a:t>
                      </a:r>
                      <a:r>
                        <a:rPr lang="en-GB" sz="2000" kern="1200" dirty="0" smtClean="0">
                          <a:solidFill>
                            <a:schemeClr val="dk1"/>
                          </a:solidFill>
                          <a:effectLst/>
                          <a:latin typeface="+mn-lt"/>
                          <a:ea typeface="+mn-ea"/>
                          <a:cs typeface="+mn-cs"/>
                        </a:rPr>
                        <a:t>, Liebling-</a:t>
                      </a:r>
                      <a:r>
                        <a:rPr lang="en-GB" sz="2000" kern="1200" dirty="0" err="1" smtClean="0">
                          <a:solidFill>
                            <a:schemeClr val="dk1"/>
                          </a:solidFill>
                          <a:effectLst/>
                          <a:latin typeface="+mn-lt"/>
                          <a:ea typeface="+mn-ea"/>
                          <a:cs typeface="+mn-cs"/>
                        </a:rPr>
                        <a:t>Kalifani</a:t>
                      </a:r>
                      <a:r>
                        <a:rPr lang="en-GB" sz="2000" kern="1200" dirty="0" smtClean="0">
                          <a:solidFill>
                            <a:schemeClr val="dk1"/>
                          </a:solidFill>
                          <a:effectLst/>
                          <a:latin typeface="+mn-lt"/>
                          <a:ea typeface="+mn-ea"/>
                          <a:cs typeface="+mn-cs"/>
                        </a:rPr>
                        <a:t>, 2011). </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20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GB" sz="20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2000" kern="1200" dirty="0" smtClean="0">
                          <a:solidFill>
                            <a:schemeClr val="dk1"/>
                          </a:solidFill>
                          <a:effectLst/>
                          <a:latin typeface="+mn-lt"/>
                          <a:ea typeface="+mn-ea"/>
                          <a:cs typeface="+mn-cs"/>
                        </a:rPr>
                        <a:t>Staff also felt they were ill-equipped in knowing how to build a therapeutic relationship with ASR (Balaam </a:t>
                      </a:r>
                      <a:r>
                        <a:rPr lang="en-GB" sz="2000" i="1" kern="1200" dirty="0" smtClean="0">
                          <a:solidFill>
                            <a:schemeClr val="dk1"/>
                          </a:solidFill>
                          <a:effectLst/>
                          <a:latin typeface="+mn-lt"/>
                          <a:ea typeface="+mn-ea"/>
                          <a:cs typeface="+mn-cs"/>
                        </a:rPr>
                        <a:t>et al</a:t>
                      </a:r>
                      <a:r>
                        <a:rPr lang="en-GB" sz="2000" kern="1200" dirty="0" smtClean="0">
                          <a:solidFill>
                            <a:schemeClr val="dk1"/>
                          </a:solidFill>
                          <a:effectLst/>
                          <a:latin typeface="+mn-lt"/>
                          <a:ea typeface="+mn-ea"/>
                          <a:cs typeface="+mn-cs"/>
                        </a:rPr>
                        <a:t>, 2015; </a:t>
                      </a:r>
                      <a:r>
                        <a:rPr lang="en-GB" sz="2000" kern="1200" dirty="0" err="1" smtClean="0">
                          <a:solidFill>
                            <a:schemeClr val="dk1"/>
                          </a:solidFill>
                          <a:effectLst/>
                          <a:latin typeface="+mn-lt"/>
                          <a:ea typeface="+mn-ea"/>
                          <a:cs typeface="+mn-cs"/>
                        </a:rPr>
                        <a:t>Lindenmeyer</a:t>
                      </a:r>
                      <a:r>
                        <a:rPr lang="en-GB" sz="2000" kern="1200" dirty="0" smtClean="0">
                          <a:solidFill>
                            <a:schemeClr val="dk1"/>
                          </a:solidFill>
                          <a:effectLst/>
                          <a:latin typeface="+mn-lt"/>
                          <a:ea typeface="+mn-ea"/>
                          <a:cs typeface="+mn-cs"/>
                        </a:rPr>
                        <a:t> </a:t>
                      </a:r>
                      <a:r>
                        <a:rPr lang="en-GB" sz="2000" i="1" kern="1200" dirty="0" smtClean="0">
                          <a:solidFill>
                            <a:schemeClr val="dk1"/>
                          </a:solidFill>
                          <a:effectLst/>
                          <a:latin typeface="+mn-lt"/>
                          <a:ea typeface="+mn-ea"/>
                          <a:cs typeface="+mn-cs"/>
                        </a:rPr>
                        <a:t>et al</a:t>
                      </a:r>
                      <a:r>
                        <a:rPr lang="en-GB" sz="2000" kern="1200" dirty="0" smtClean="0">
                          <a:solidFill>
                            <a:schemeClr val="dk1"/>
                          </a:solidFill>
                          <a:effectLst/>
                          <a:latin typeface="+mn-lt"/>
                          <a:ea typeface="+mn-ea"/>
                          <a:cs typeface="+mn-cs"/>
                        </a:rPr>
                        <a:t>, 2016a). </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20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GB" sz="2000" kern="1200" dirty="0" smtClean="0">
                        <a:solidFill>
                          <a:schemeClr val="dk1"/>
                        </a:solidFill>
                        <a:effectLst/>
                        <a:latin typeface="+mn-lt"/>
                        <a:ea typeface="+mn-ea"/>
                        <a:cs typeface="+mn-c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GB" sz="20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2000" kern="1200" dirty="0" smtClean="0">
                          <a:solidFill>
                            <a:schemeClr val="dk1"/>
                          </a:solidFill>
                          <a:effectLst/>
                          <a:latin typeface="+mn-lt"/>
                          <a:ea typeface="+mn-ea"/>
                          <a:cs typeface="+mn-cs"/>
                        </a:rPr>
                        <a:t>Regardless of participants’ birthplace, many mentioned a lack of trust in their GP.</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20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2000" kern="1200" dirty="0" smtClean="0">
                          <a:solidFill>
                            <a:schemeClr val="dk1"/>
                          </a:solidFill>
                          <a:effectLst/>
                          <a:latin typeface="+mn-lt"/>
                          <a:ea typeface="+mn-ea"/>
                          <a:cs typeface="+mn-cs"/>
                        </a:rPr>
                        <a:t>Lack of language, cultural understanding, use of computers, and brevity of consultations all impacted on the ability of ASR to trust staff (Fang </a:t>
                      </a:r>
                      <a:r>
                        <a:rPr lang="en-GB" sz="2000" i="1" kern="1200" dirty="0" smtClean="0">
                          <a:solidFill>
                            <a:schemeClr val="dk1"/>
                          </a:solidFill>
                          <a:effectLst/>
                          <a:latin typeface="+mn-lt"/>
                          <a:ea typeface="+mn-ea"/>
                          <a:cs typeface="+mn-cs"/>
                        </a:rPr>
                        <a:t>et al</a:t>
                      </a:r>
                      <a:r>
                        <a:rPr lang="en-GB" sz="2000" kern="1200" dirty="0" smtClean="0">
                          <a:solidFill>
                            <a:schemeClr val="dk1"/>
                          </a:solidFill>
                          <a:effectLst/>
                          <a:latin typeface="+mn-lt"/>
                          <a:ea typeface="+mn-ea"/>
                          <a:cs typeface="+mn-cs"/>
                        </a:rPr>
                        <a:t>, 2015; Kang, </a:t>
                      </a:r>
                      <a:r>
                        <a:rPr lang="en-GB" sz="2000" kern="1200" dirty="0" err="1" smtClean="0">
                          <a:solidFill>
                            <a:schemeClr val="dk1"/>
                          </a:solidFill>
                          <a:effectLst/>
                          <a:latin typeface="+mn-lt"/>
                          <a:ea typeface="+mn-ea"/>
                          <a:cs typeface="+mn-cs"/>
                        </a:rPr>
                        <a:t>Tomkow</a:t>
                      </a:r>
                      <a:r>
                        <a:rPr lang="en-GB" sz="2000" kern="1200" dirty="0" smtClean="0">
                          <a:solidFill>
                            <a:schemeClr val="dk1"/>
                          </a:solidFill>
                          <a:effectLst/>
                          <a:latin typeface="+mn-lt"/>
                          <a:ea typeface="+mn-ea"/>
                          <a:cs typeface="+mn-cs"/>
                        </a:rPr>
                        <a:t>, Farrington, 2019). </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20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2000" kern="1200" dirty="0" smtClean="0">
                          <a:solidFill>
                            <a:schemeClr val="dk1"/>
                          </a:solidFill>
                          <a:effectLst/>
                          <a:latin typeface="+mn-lt"/>
                          <a:ea typeface="+mn-ea"/>
                          <a:cs typeface="+mn-cs"/>
                        </a:rPr>
                        <a:t>Many ASR had no previous experience of primary care from their country of origin (Bhatia, Wallace, 2007). </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2000" kern="1200" dirty="0" smtClean="0">
                        <a:solidFill>
                          <a:schemeClr val="dk1"/>
                        </a:solidFill>
                        <a:effectLst/>
                        <a:latin typeface="+mn-lt"/>
                        <a:ea typeface="+mn-ea"/>
                        <a:cs typeface="+mn-cs"/>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89537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3352" y="544597"/>
            <a:ext cx="8915400" cy="701107"/>
          </a:xfrm>
        </p:spPr>
        <p:txBody>
          <a:bodyPr>
            <a:normAutofit/>
          </a:bodyPr>
          <a:lstStyle/>
          <a:p>
            <a:r>
              <a:rPr lang="en-US" sz="3000" dirty="0" smtClean="0"/>
              <a:t>4. Affordability and Ability to pay</a:t>
            </a:r>
            <a:endParaRPr lang="en-US" sz="3000" dirty="0"/>
          </a:p>
        </p:txBody>
      </p:sp>
      <p:sp>
        <p:nvSpPr>
          <p:cNvPr id="3" name="Content Placeholder 2"/>
          <p:cNvSpPr>
            <a:spLocks noGrp="1"/>
          </p:cNvSpPr>
          <p:nvPr>
            <p:ph idx="1"/>
          </p:nvPr>
        </p:nvSpPr>
        <p:spPr>
          <a:xfrm>
            <a:off x="2006117" y="1736034"/>
            <a:ext cx="9591260" cy="4453483"/>
          </a:xfrm>
        </p:spPr>
        <p:txBody>
          <a:bodyPr>
            <a:normAutofit lnSpcReduction="10000"/>
          </a:bodyPr>
          <a:lstStyle/>
          <a:p>
            <a:r>
              <a:rPr lang="en-GB" sz="2200" dirty="0"/>
              <a:t>Staff talked about the lack of resources and heavy caseloads that left little time for appointments (</a:t>
            </a:r>
            <a:r>
              <a:rPr lang="en-GB" sz="2200" dirty="0" err="1"/>
              <a:t>Guhan</a:t>
            </a:r>
            <a:r>
              <a:rPr lang="en-GB" sz="2200" dirty="0"/>
              <a:t>, Liebling-</a:t>
            </a:r>
            <a:r>
              <a:rPr lang="en-GB" sz="2200" dirty="0" err="1"/>
              <a:t>Kalifani</a:t>
            </a:r>
            <a:r>
              <a:rPr lang="en-GB" sz="2200" dirty="0"/>
              <a:t>, 2011; Robinson, </a:t>
            </a:r>
            <a:r>
              <a:rPr lang="en-GB" sz="2200" dirty="0" err="1"/>
              <a:t>Masocha</a:t>
            </a:r>
            <a:r>
              <a:rPr lang="en-GB" sz="2200" dirty="0"/>
              <a:t>, 2017). </a:t>
            </a:r>
          </a:p>
          <a:p>
            <a:endParaRPr lang="en-GB" sz="2200" dirty="0" smtClean="0"/>
          </a:p>
          <a:p>
            <a:r>
              <a:rPr lang="en-GB" sz="2200" dirty="0" smtClean="0"/>
              <a:t>They </a:t>
            </a:r>
            <a:r>
              <a:rPr lang="en-GB" sz="2200" dirty="0"/>
              <a:t>found the asylum system to be especially limiting and described how ASR were often unable to afford transport or medication (Robinson, </a:t>
            </a:r>
            <a:r>
              <a:rPr lang="en-GB" sz="2200" dirty="0" err="1"/>
              <a:t>Masocha</a:t>
            </a:r>
            <a:r>
              <a:rPr lang="en-GB" sz="2200" dirty="0"/>
              <a:t>, 2017; Balaam </a:t>
            </a:r>
            <a:r>
              <a:rPr lang="en-GB" sz="2200" i="1" dirty="0"/>
              <a:t>et al</a:t>
            </a:r>
            <a:r>
              <a:rPr lang="en-GB" sz="2200" dirty="0"/>
              <a:t>, 2015). </a:t>
            </a:r>
            <a:endParaRPr lang="en-GB" sz="2200" dirty="0" smtClean="0"/>
          </a:p>
          <a:p>
            <a:endParaRPr lang="en-US" sz="2200" dirty="0"/>
          </a:p>
          <a:p>
            <a:r>
              <a:rPr lang="en-GB" sz="2200" dirty="0"/>
              <a:t>ASR reported similar concerns, especially when having to pay for over the counter medication and prescriptions (Fang </a:t>
            </a:r>
            <a:r>
              <a:rPr lang="en-GB" sz="2200" i="1" dirty="0"/>
              <a:t>et al</a:t>
            </a:r>
            <a:r>
              <a:rPr lang="en-GB" sz="2200" dirty="0"/>
              <a:t>, 2015; </a:t>
            </a:r>
            <a:r>
              <a:rPr lang="en-GB" sz="2200" dirty="0" err="1"/>
              <a:t>Nellums</a:t>
            </a:r>
            <a:r>
              <a:rPr lang="en-GB" sz="2200" dirty="0"/>
              <a:t> </a:t>
            </a:r>
            <a:r>
              <a:rPr lang="en-GB" sz="2200" i="1" dirty="0"/>
              <a:t>et al</a:t>
            </a:r>
            <a:r>
              <a:rPr lang="en-GB" sz="2200" dirty="0"/>
              <a:t>, 2018a). Even with a HC2 Certificate, ASR were asked to pay for their medication (Kang, </a:t>
            </a:r>
            <a:r>
              <a:rPr lang="en-GB" sz="2200" dirty="0" err="1"/>
              <a:t>Tomkow</a:t>
            </a:r>
            <a:r>
              <a:rPr lang="en-GB" sz="2200" dirty="0"/>
              <a:t>, Farrington, 2019).</a:t>
            </a:r>
            <a:r>
              <a:rPr lang="en-US" sz="2200" dirty="0"/>
              <a:t> </a:t>
            </a:r>
          </a:p>
        </p:txBody>
      </p:sp>
    </p:spTree>
    <p:extLst>
      <p:ext uri="{BB962C8B-B14F-4D97-AF65-F5344CB8AC3E}">
        <p14:creationId xmlns:p14="http://schemas.microsoft.com/office/powerpoint/2010/main" val="1925411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7065" y="504841"/>
            <a:ext cx="9612326" cy="860133"/>
          </a:xfrm>
        </p:spPr>
        <p:txBody>
          <a:bodyPr>
            <a:noAutofit/>
          </a:bodyPr>
          <a:lstStyle/>
          <a:p>
            <a:r>
              <a:rPr lang="en-US" sz="3000" dirty="0" smtClean="0"/>
              <a:t>5. Cultural competence and cultural expectations</a:t>
            </a:r>
            <a:endParaRPr lang="en-US" sz="3000" dirty="0"/>
          </a:p>
        </p:txBody>
      </p:sp>
      <p:sp>
        <p:nvSpPr>
          <p:cNvPr id="3" name="Content Placeholder 2"/>
          <p:cNvSpPr>
            <a:spLocks noGrp="1"/>
          </p:cNvSpPr>
          <p:nvPr>
            <p:ph idx="1"/>
          </p:nvPr>
        </p:nvSpPr>
        <p:spPr>
          <a:xfrm>
            <a:off x="1917065" y="1616765"/>
            <a:ext cx="9411125" cy="4929809"/>
          </a:xfrm>
        </p:spPr>
        <p:txBody>
          <a:bodyPr>
            <a:normAutofit/>
          </a:bodyPr>
          <a:lstStyle/>
          <a:p>
            <a:r>
              <a:rPr lang="en-GB" sz="2200" dirty="0"/>
              <a:t>I</a:t>
            </a:r>
            <a:r>
              <a:rPr lang="en-GB" sz="2200" dirty="0" smtClean="0"/>
              <a:t>t </a:t>
            </a:r>
            <a:r>
              <a:rPr lang="en-GB" sz="2200" dirty="0"/>
              <a:t>is important for staff not to make assumptions about culture </a:t>
            </a:r>
            <a:endParaRPr lang="en-GB" sz="2200" dirty="0" smtClean="0"/>
          </a:p>
          <a:p>
            <a:endParaRPr lang="en-GB" sz="2200" dirty="0" smtClean="0"/>
          </a:p>
          <a:p>
            <a:r>
              <a:rPr lang="en-GB" sz="2200" dirty="0"/>
              <a:t>A</a:t>
            </a:r>
            <a:r>
              <a:rPr lang="en-GB" sz="2200" dirty="0" smtClean="0"/>
              <a:t> </a:t>
            </a:r>
            <a:r>
              <a:rPr lang="en-GB" sz="2200" dirty="0"/>
              <a:t>lack of training in cultural competence leads to issues </a:t>
            </a:r>
            <a:r>
              <a:rPr lang="en-GB" sz="2200" dirty="0" smtClean="0"/>
              <a:t>when </a:t>
            </a:r>
            <a:r>
              <a:rPr lang="en-GB" sz="2200" dirty="0"/>
              <a:t>planning and delivering care.</a:t>
            </a:r>
            <a:r>
              <a:rPr lang="en-US" sz="2200" dirty="0"/>
              <a:t> </a:t>
            </a:r>
            <a:endParaRPr lang="en-US" sz="2200" dirty="0" smtClean="0"/>
          </a:p>
          <a:p>
            <a:endParaRPr lang="en-US" sz="2200" dirty="0" smtClean="0"/>
          </a:p>
          <a:p>
            <a:r>
              <a:rPr lang="en-GB" sz="2200" dirty="0"/>
              <a:t>Disappointment in the delivery of care was the result of a mismatch between staff’s provision of services and expectations of ASR (Century, </a:t>
            </a:r>
            <a:r>
              <a:rPr lang="en-GB" sz="2200" dirty="0" err="1"/>
              <a:t>Leavey</a:t>
            </a:r>
            <a:r>
              <a:rPr lang="en-GB" sz="2200" dirty="0"/>
              <a:t>, Payne 2007; </a:t>
            </a:r>
            <a:r>
              <a:rPr lang="en-GB" sz="2200" dirty="0" err="1"/>
              <a:t>Lindenmeyer</a:t>
            </a:r>
            <a:r>
              <a:rPr lang="en-GB" sz="2200" dirty="0"/>
              <a:t> </a:t>
            </a:r>
            <a:r>
              <a:rPr lang="en-GB" sz="2200" i="1" dirty="0"/>
              <a:t>et al</a:t>
            </a:r>
            <a:r>
              <a:rPr lang="en-GB" sz="2200" dirty="0"/>
              <a:t>, 2016). </a:t>
            </a:r>
            <a:endParaRPr lang="en-GB" sz="2200" dirty="0" smtClean="0"/>
          </a:p>
        </p:txBody>
      </p:sp>
    </p:spTree>
    <p:extLst>
      <p:ext uri="{BB962C8B-B14F-4D97-AF65-F5344CB8AC3E}">
        <p14:creationId xmlns:p14="http://schemas.microsoft.com/office/powerpoint/2010/main" val="477007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5547" y="702367"/>
            <a:ext cx="6945864" cy="424069"/>
          </a:xfrm>
        </p:spPr>
        <p:txBody>
          <a:bodyPr>
            <a:noAutofit/>
          </a:bodyPr>
          <a:lstStyle/>
          <a:p>
            <a:r>
              <a:rPr lang="en-US" sz="3000" dirty="0" smtClean="0"/>
              <a:t>Results within wider literature</a:t>
            </a:r>
            <a:endParaRPr lang="en-US" sz="3000" dirty="0"/>
          </a:p>
        </p:txBody>
      </p:sp>
      <p:pic>
        <p:nvPicPr>
          <p:cNvPr id="4" name="Content Placeholder 3"/>
          <p:cNvPicPr>
            <a:picLocks noGrp="1" noChangeAspect="1"/>
          </p:cNvPicPr>
          <p:nvPr>
            <p:ph idx="1"/>
          </p:nvPr>
        </p:nvPicPr>
        <p:blipFill>
          <a:blip r:embed="rId3"/>
          <a:stretch>
            <a:fillRect/>
          </a:stretch>
        </p:blipFill>
        <p:spPr>
          <a:xfrm>
            <a:off x="1454754" y="1450851"/>
            <a:ext cx="4866533" cy="5082424"/>
          </a:xfrm>
          <a:prstGeom prst="rect">
            <a:avLst/>
          </a:prstGeom>
        </p:spPr>
      </p:pic>
      <p:pic>
        <p:nvPicPr>
          <p:cNvPr id="5" name="Picture 4"/>
          <p:cNvPicPr>
            <a:picLocks noChangeAspect="1"/>
          </p:cNvPicPr>
          <p:nvPr/>
        </p:nvPicPr>
        <p:blipFill>
          <a:blip r:embed="rId4"/>
          <a:stretch>
            <a:fillRect/>
          </a:stretch>
        </p:blipFill>
        <p:spPr>
          <a:xfrm>
            <a:off x="6718851" y="1450851"/>
            <a:ext cx="4522304" cy="5096565"/>
          </a:xfrm>
          <a:prstGeom prst="rect">
            <a:avLst/>
          </a:prstGeom>
        </p:spPr>
      </p:pic>
    </p:spTree>
    <p:extLst>
      <p:ext uri="{BB962C8B-B14F-4D97-AF65-F5344CB8AC3E}">
        <p14:creationId xmlns:p14="http://schemas.microsoft.com/office/powerpoint/2010/main" val="602873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6334" y="650614"/>
            <a:ext cx="8911687" cy="634847"/>
          </a:xfrm>
        </p:spPr>
        <p:txBody>
          <a:bodyPr>
            <a:normAutofit/>
          </a:bodyPr>
          <a:lstStyle/>
          <a:p>
            <a:r>
              <a:rPr lang="en-US" sz="3000" dirty="0" smtClean="0"/>
              <a:t>Implications for practice</a:t>
            </a:r>
            <a:endParaRPr lang="en-US" sz="3000" dirty="0"/>
          </a:p>
        </p:txBody>
      </p:sp>
      <p:pic>
        <p:nvPicPr>
          <p:cNvPr id="4" name="Content Placeholder 3"/>
          <p:cNvPicPr>
            <a:picLocks noGrp="1" noChangeAspect="1"/>
          </p:cNvPicPr>
          <p:nvPr>
            <p:ph idx="1"/>
          </p:nvPr>
        </p:nvPicPr>
        <p:blipFill>
          <a:blip r:embed="rId3"/>
          <a:stretch>
            <a:fillRect/>
          </a:stretch>
        </p:blipFill>
        <p:spPr>
          <a:xfrm>
            <a:off x="2036334" y="1533939"/>
            <a:ext cx="8285284" cy="4641574"/>
          </a:xfrm>
          <a:prstGeom prst="rect">
            <a:avLst/>
          </a:prstGeom>
        </p:spPr>
      </p:pic>
    </p:spTree>
    <p:extLst>
      <p:ext uri="{BB962C8B-B14F-4D97-AF65-F5344CB8AC3E}">
        <p14:creationId xmlns:p14="http://schemas.microsoft.com/office/powerpoint/2010/main" val="14301897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would a service improvement look like?</a:t>
            </a:r>
            <a:br>
              <a:rPr lang="en-US" dirty="0" smtClean="0"/>
            </a:br>
            <a:endParaRPr lang="en-US" dirty="0"/>
          </a:p>
        </p:txBody>
      </p:sp>
    </p:spTree>
    <p:extLst>
      <p:ext uri="{BB962C8B-B14F-4D97-AF65-F5344CB8AC3E}">
        <p14:creationId xmlns:p14="http://schemas.microsoft.com/office/powerpoint/2010/main" val="1777218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smtClean="0"/>
              <a:t>References</a:t>
            </a:r>
            <a:endParaRPr lang="en-US" sz="3000" dirty="0"/>
          </a:p>
        </p:txBody>
      </p:sp>
      <p:sp>
        <p:nvSpPr>
          <p:cNvPr id="3" name="Content Placeholder 2"/>
          <p:cNvSpPr>
            <a:spLocks noGrp="1"/>
          </p:cNvSpPr>
          <p:nvPr>
            <p:ph idx="1"/>
          </p:nvPr>
        </p:nvSpPr>
        <p:spPr>
          <a:xfrm>
            <a:off x="1934817" y="1245704"/>
            <a:ext cx="9569795" cy="4917309"/>
          </a:xfrm>
        </p:spPr>
        <p:txBody>
          <a:bodyPr>
            <a:normAutofit fontScale="62500" lnSpcReduction="20000"/>
          </a:bodyPr>
          <a:lstStyle/>
          <a:p>
            <a:r>
              <a:rPr lang="en-GB" dirty="0" err="1"/>
              <a:t>Apostolidou</a:t>
            </a:r>
            <a:r>
              <a:rPr lang="en-GB" dirty="0"/>
              <a:t>, Z., Schweitzer, R. (2017) ‘Practitioners’ perspectives on the use of clinical supervision in their therapeutic engagement with asylum seekers and refugee clients’, </a:t>
            </a:r>
            <a:r>
              <a:rPr lang="en-GB" i="1" dirty="0"/>
              <a:t>British Journal of Guidance and Counselling</a:t>
            </a:r>
            <a:r>
              <a:rPr lang="en-GB" dirty="0"/>
              <a:t>,</a:t>
            </a:r>
            <a:r>
              <a:rPr lang="en-GB" i="1" dirty="0"/>
              <a:t> </a:t>
            </a:r>
            <a:r>
              <a:rPr lang="en-GB" dirty="0"/>
              <a:t>45 (1), pp. 72-82.</a:t>
            </a:r>
            <a:endParaRPr lang="en-US" dirty="0"/>
          </a:p>
          <a:p>
            <a:r>
              <a:rPr lang="en-GB" dirty="0" err="1"/>
              <a:t>Apostolidou</a:t>
            </a:r>
            <a:r>
              <a:rPr lang="en-GB" dirty="0"/>
              <a:t>, Z. (2015) ‘</a:t>
            </a:r>
            <a:r>
              <a:rPr lang="en-US" dirty="0" err="1"/>
              <a:t>Politicised</a:t>
            </a:r>
            <a:r>
              <a:rPr lang="en-US" dirty="0"/>
              <a:t> notions of professional identity and psychosocial practice</a:t>
            </a:r>
          </a:p>
          <a:p>
            <a:r>
              <a:rPr lang="en-US" dirty="0"/>
              <a:t>among practitioners working with asylum seekers and refugees’, </a:t>
            </a:r>
            <a:r>
              <a:rPr lang="en-US" i="1" dirty="0"/>
              <a:t>British Journal of Guidance and Counselling</a:t>
            </a:r>
            <a:r>
              <a:rPr lang="en-US" dirty="0"/>
              <a:t>,</a:t>
            </a:r>
            <a:r>
              <a:rPr lang="en-US" i="1" dirty="0"/>
              <a:t> </a:t>
            </a:r>
            <a:r>
              <a:rPr lang="en-US" dirty="0"/>
              <a:t>43 (4), pp. 492-503.</a:t>
            </a:r>
          </a:p>
          <a:p>
            <a:r>
              <a:rPr lang="en-GB" dirty="0"/>
              <a:t>Arshad, F., Haith-Cooper, M., </a:t>
            </a:r>
            <a:r>
              <a:rPr lang="en-GB" dirty="0" err="1"/>
              <a:t>Palloti</a:t>
            </a:r>
            <a:r>
              <a:rPr lang="en-GB" dirty="0"/>
              <a:t>, P. (2018) ‘The experiences of pregnant migrant women in detention: A qualitative study’, </a:t>
            </a:r>
            <a:r>
              <a:rPr lang="en-GB" i="1" dirty="0"/>
              <a:t>British Journal of Midwifery</a:t>
            </a:r>
            <a:r>
              <a:rPr lang="en-GB" dirty="0"/>
              <a:t>, 26 (9), pp. 591-596</a:t>
            </a:r>
            <a:r>
              <a:rPr lang="en-GB" dirty="0" smtClean="0"/>
              <a:t>.</a:t>
            </a:r>
            <a:endParaRPr lang="en-US" dirty="0"/>
          </a:p>
          <a:p>
            <a:r>
              <a:rPr lang="en-GB" dirty="0"/>
              <a:t>Aveyard, H., Payne, S., Preston, N. (2016) </a:t>
            </a:r>
            <a:r>
              <a:rPr lang="en-US" i="1" dirty="0"/>
              <a:t>A Postgraduate's Guide To Doing A Literature Review In Health And Social Care </a:t>
            </a:r>
            <a:r>
              <a:rPr lang="en-US" dirty="0"/>
              <a:t>(1st </a:t>
            </a:r>
            <a:r>
              <a:rPr lang="en-US" dirty="0" err="1"/>
              <a:t>edn</a:t>
            </a:r>
            <a:r>
              <a:rPr lang="en-US" dirty="0"/>
              <a:t>). Berkshire: Open University Press</a:t>
            </a:r>
            <a:r>
              <a:rPr lang="en-US" dirty="0" smtClean="0"/>
              <a:t>.</a:t>
            </a:r>
            <a:r>
              <a:rPr lang="en-GB" dirty="0"/>
              <a:t> </a:t>
            </a:r>
            <a:endParaRPr lang="en-US" dirty="0"/>
          </a:p>
          <a:p>
            <a:r>
              <a:rPr lang="en-GB" dirty="0" err="1"/>
              <a:t>Baalaam</a:t>
            </a:r>
            <a:r>
              <a:rPr lang="en-GB" dirty="0"/>
              <a:t>, M. C., Kingdom, C., Thomson, G., Finlayson, K., </a:t>
            </a:r>
            <a:r>
              <a:rPr lang="en-GB" dirty="0" err="1"/>
              <a:t>Downe</a:t>
            </a:r>
            <a:r>
              <a:rPr lang="en-GB" dirty="0"/>
              <a:t>, S. (2015) ‘’We make them feel special’: The experiences of voluntary sector workers supporting asylum seeking and refugee women during pregnancy and early motherhood’, </a:t>
            </a:r>
            <a:r>
              <a:rPr lang="en-GB" i="1" dirty="0"/>
              <a:t>Midwifery</a:t>
            </a:r>
            <a:r>
              <a:rPr lang="en-GB" dirty="0"/>
              <a:t>,</a:t>
            </a:r>
            <a:r>
              <a:rPr lang="en-GB" i="1" dirty="0"/>
              <a:t> </a:t>
            </a:r>
            <a:r>
              <a:rPr lang="en-GB" dirty="0"/>
              <a:t>34, pp. 133-140</a:t>
            </a:r>
            <a:r>
              <a:rPr lang="en-GB" dirty="0" smtClean="0"/>
              <a:t>.</a:t>
            </a:r>
            <a:endParaRPr lang="en-US" dirty="0"/>
          </a:p>
          <a:p>
            <a:r>
              <a:rPr lang="en-GB" dirty="0"/>
              <a:t>Bales, S., </a:t>
            </a:r>
            <a:r>
              <a:rPr lang="en-GB" dirty="0" err="1"/>
              <a:t>Sare</a:t>
            </a:r>
            <a:r>
              <a:rPr lang="en-GB" dirty="0"/>
              <a:t>, L. (2014). ‘Refining Strategy: A Second Bid at Critical Interpretive Synthesis for Collection Building’, </a:t>
            </a:r>
            <a:r>
              <a:rPr lang="en-GB" i="1" dirty="0"/>
              <a:t>Qualitative and Quantitative Methods in Libraries (QQML)</a:t>
            </a:r>
            <a:r>
              <a:rPr lang="en-GB" dirty="0"/>
              <a:t>, 1, pp. </a:t>
            </a:r>
            <a:r>
              <a:rPr lang="en-GB" dirty="0" smtClean="0"/>
              <a:t>141-151.</a:t>
            </a:r>
            <a:endParaRPr lang="en-US" dirty="0"/>
          </a:p>
          <a:p>
            <a:r>
              <a:rPr lang="en-GB" dirty="0" smtClean="0"/>
              <a:t>Barrington</a:t>
            </a:r>
            <a:r>
              <a:rPr lang="en-GB" dirty="0"/>
              <a:t>, A. J., Shakespeare-Finch, J. (2013) ‘Working with refugee survivors of torture and trauma: An opportunity for vicarious post-traumatic growth’, </a:t>
            </a:r>
            <a:r>
              <a:rPr lang="en-GB" i="1" dirty="0"/>
              <a:t>Counselling Psychology Quarterly</a:t>
            </a:r>
            <a:r>
              <a:rPr lang="en-GB" dirty="0"/>
              <a:t>, 26 (1), pp. 89-105.  </a:t>
            </a:r>
            <a:endParaRPr lang="en-US" dirty="0"/>
          </a:p>
          <a:p>
            <a:r>
              <a:rPr lang="en-GB" dirty="0"/>
              <a:t> </a:t>
            </a:r>
            <a:r>
              <a:rPr lang="en-GB" dirty="0" err="1" smtClean="0"/>
              <a:t>Basedow</a:t>
            </a:r>
            <a:r>
              <a:rPr lang="en-GB" dirty="0" smtClean="0"/>
              <a:t> </a:t>
            </a:r>
            <a:r>
              <a:rPr lang="en-GB" dirty="0"/>
              <a:t>J, Doyle, L. (2016) </a:t>
            </a:r>
            <a:r>
              <a:rPr lang="en-GB" i="1" dirty="0"/>
              <a:t>Refugee Council</a:t>
            </a:r>
            <a:r>
              <a:rPr lang="en-GB" dirty="0"/>
              <a:t> </a:t>
            </a:r>
            <a:r>
              <a:rPr lang="en-GB" i="1" dirty="0"/>
              <a:t>England’s forgotten refugees: Out of the fire and into the frying pan</a:t>
            </a:r>
            <a:r>
              <a:rPr lang="en-GB" dirty="0"/>
              <a:t>, Available at: https://</a:t>
            </a:r>
            <a:r>
              <a:rPr lang="en-GB" dirty="0" err="1"/>
              <a:t>www.refugeecouncil.org.uk</a:t>
            </a:r>
            <a:r>
              <a:rPr lang="en-GB" dirty="0"/>
              <a:t>/assets/.../</a:t>
            </a:r>
            <a:r>
              <a:rPr lang="en-GB" dirty="0" err="1"/>
              <a:t>England_s_Forgotten_Refugees_final.pdf</a:t>
            </a:r>
            <a:r>
              <a:rPr lang="en-GB" dirty="0"/>
              <a:t> (Accessed 04 April 2019).</a:t>
            </a:r>
            <a:endParaRPr lang="en-US" dirty="0"/>
          </a:p>
          <a:p>
            <a:r>
              <a:rPr lang="en-GB" dirty="0" err="1" smtClean="0"/>
              <a:t>Beeres</a:t>
            </a:r>
            <a:r>
              <a:rPr lang="en-GB" dirty="0"/>
              <a:t>, D. T., Cornish, D., </a:t>
            </a:r>
            <a:r>
              <a:rPr lang="en-GB" dirty="0" err="1"/>
              <a:t>Vonk</a:t>
            </a:r>
            <a:r>
              <a:rPr lang="en-GB" dirty="0"/>
              <a:t>, M., </a:t>
            </a:r>
            <a:r>
              <a:rPr lang="en-GB" dirty="0" err="1"/>
              <a:t>Ravensbergen</a:t>
            </a:r>
            <a:r>
              <a:rPr lang="en-GB" dirty="0"/>
              <a:t>, S. J., </a:t>
            </a:r>
            <a:r>
              <a:rPr lang="en-GB" dirty="0" err="1"/>
              <a:t>Maeckelberghe</a:t>
            </a:r>
            <a:r>
              <a:rPr lang="en-GB" dirty="0"/>
              <a:t>, E. L. M., Van </a:t>
            </a:r>
            <a:r>
              <a:rPr lang="en-GB" dirty="0" err="1"/>
              <a:t>Hensbroek</a:t>
            </a:r>
            <a:r>
              <a:rPr lang="en-GB" dirty="0"/>
              <a:t>, P. B., </a:t>
            </a:r>
            <a:r>
              <a:rPr lang="en-GB" dirty="0" err="1"/>
              <a:t>Stienstra</a:t>
            </a:r>
            <a:r>
              <a:rPr lang="en-GB" dirty="0"/>
              <a:t>, Y. (2018) ‘Screening for infectious diseases of asylum seekers upon arrival: </a:t>
            </a:r>
            <a:r>
              <a:rPr lang="en-GB" dirty="0" smtClean="0"/>
              <a:t>the necessity </a:t>
            </a:r>
            <a:r>
              <a:rPr lang="en-GB" dirty="0"/>
              <a:t>of the moral principle of reciprocity’, </a:t>
            </a:r>
            <a:r>
              <a:rPr lang="en-GB" i="1" dirty="0"/>
              <a:t>BMC Medical Ethics</a:t>
            </a:r>
            <a:r>
              <a:rPr lang="en-GB" dirty="0"/>
              <a:t>,</a:t>
            </a:r>
            <a:r>
              <a:rPr lang="en-GB" i="1" dirty="0"/>
              <a:t> </a:t>
            </a:r>
            <a:r>
              <a:rPr lang="en-GB" dirty="0"/>
              <a:t>19 (16), Available at: </a:t>
            </a:r>
            <a:r>
              <a:rPr lang="en-GB" u="sng" dirty="0">
                <a:hlinkClick r:id="rId3"/>
              </a:rPr>
              <a:t>https://bmcmedethics.biomedcentral.com/track/pdf/10.1186/s12910-018-0256-7</a:t>
            </a:r>
            <a:r>
              <a:rPr lang="en-GB" dirty="0"/>
              <a:t> (Accessed 20 April 2019).</a:t>
            </a:r>
            <a:endParaRPr lang="en-US" dirty="0"/>
          </a:p>
          <a:p>
            <a:r>
              <a:rPr lang="en-GB" dirty="0"/>
              <a:t> </a:t>
            </a:r>
            <a:r>
              <a:rPr lang="en-GB" dirty="0" err="1" smtClean="0"/>
              <a:t>Bernardes</a:t>
            </a:r>
            <a:r>
              <a:rPr lang="en-GB" dirty="0"/>
              <a:t>, D., Wright, J., Edwards, C., Tomkins, H., </a:t>
            </a:r>
            <a:r>
              <a:rPr lang="en-GB" dirty="0" err="1"/>
              <a:t>Dlfoz</a:t>
            </a:r>
            <a:r>
              <a:rPr lang="en-GB" dirty="0"/>
              <a:t>, D., Livingstone, A. G. (2010) ‘Asylums Seekers’ Perspectives on their Mental Health and Views on Health and Social Services: Contribution for Service Provision using a Mixed-Methods Approach’, </a:t>
            </a:r>
            <a:r>
              <a:rPr lang="en-GB" i="1" dirty="0"/>
              <a:t>International Journal of Migration, Health and Social Care</a:t>
            </a:r>
            <a:r>
              <a:rPr lang="en-GB" dirty="0"/>
              <a:t>,</a:t>
            </a:r>
            <a:r>
              <a:rPr lang="en-GB" i="1" dirty="0"/>
              <a:t> </a:t>
            </a:r>
            <a:r>
              <a:rPr lang="en-GB" dirty="0"/>
              <a:t>6 (4), pp. 3-20</a:t>
            </a:r>
            <a:r>
              <a:rPr lang="en-GB" dirty="0" smtClean="0"/>
              <a:t>.</a:t>
            </a:r>
            <a:r>
              <a:rPr lang="en-GB" dirty="0"/>
              <a:t> </a:t>
            </a:r>
            <a:endParaRPr lang="en-US" dirty="0"/>
          </a:p>
          <a:p>
            <a:r>
              <a:rPr lang="en-GB" dirty="0"/>
              <a:t>Betancourt, J., Green, A., </a:t>
            </a:r>
            <a:r>
              <a:rPr lang="en-GB" dirty="0" err="1"/>
              <a:t>Carillo</a:t>
            </a:r>
            <a:r>
              <a:rPr lang="en-GB" dirty="0"/>
              <a:t>, J. (2002) </a:t>
            </a:r>
            <a:r>
              <a:rPr lang="en-GB" i="1" dirty="0"/>
              <a:t>Cultural competence in health care: emerging frameworks and practical approaches</a:t>
            </a:r>
            <a:r>
              <a:rPr lang="en-GB" dirty="0"/>
              <a:t>. The Commonwealth Fund, Available at: </a:t>
            </a:r>
            <a:r>
              <a:rPr lang="en-GB" u="sng" dirty="0">
                <a:hlinkClick r:id="rId4"/>
              </a:rPr>
              <a:t>https://www.commonwealthfund.org/publications/fund-reports/2002/oct/cultural-competence-health-care-emerging-frameworks-and</a:t>
            </a:r>
            <a:r>
              <a:rPr lang="en-GB" dirty="0"/>
              <a:t> (Accessed 22 April 2019</a:t>
            </a:r>
            <a:r>
              <a:rPr lang="en-GB" dirty="0" smtClean="0"/>
              <a:t>).</a:t>
            </a:r>
            <a:endParaRPr lang="en-US" dirty="0"/>
          </a:p>
        </p:txBody>
      </p:sp>
    </p:spTree>
    <p:extLst>
      <p:ext uri="{BB962C8B-B14F-4D97-AF65-F5344CB8AC3E}">
        <p14:creationId xmlns:p14="http://schemas.microsoft.com/office/powerpoint/2010/main" val="279367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2592924" y="1616765"/>
            <a:ext cx="8911687" cy="4294457"/>
          </a:xfrm>
        </p:spPr>
        <p:txBody>
          <a:bodyPr/>
          <a:lstStyle/>
          <a:p>
            <a:r>
              <a:rPr lang="en-US" dirty="0" smtClean="0"/>
              <a:t>Aim of the Review</a:t>
            </a:r>
          </a:p>
          <a:p>
            <a:r>
              <a:rPr lang="en-US" dirty="0" smtClean="0"/>
              <a:t>Methods and Methodology</a:t>
            </a:r>
          </a:p>
          <a:p>
            <a:r>
              <a:rPr lang="en-US" dirty="0" smtClean="0"/>
              <a:t>Search Strategy</a:t>
            </a:r>
          </a:p>
          <a:p>
            <a:r>
              <a:rPr lang="en-US" dirty="0" smtClean="0"/>
              <a:t>Critical Appraisal</a:t>
            </a:r>
          </a:p>
          <a:p>
            <a:r>
              <a:rPr lang="en-US" dirty="0" smtClean="0"/>
              <a:t>Entitlements to healthcare</a:t>
            </a:r>
          </a:p>
          <a:p>
            <a:r>
              <a:rPr lang="en-US" dirty="0" smtClean="0"/>
              <a:t>Findings</a:t>
            </a:r>
          </a:p>
          <a:p>
            <a:r>
              <a:rPr lang="en-US" dirty="0" smtClean="0"/>
              <a:t>Results within wider literature</a:t>
            </a:r>
          </a:p>
          <a:p>
            <a:r>
              <a:rPr lang="en-US" dirty="0" smtClean="0"/>
              <a:t>Implications for practice</a:t>
            </a:r>
          </a:p>
        </p:txBody>
      </p:sp>
    </p:spTree>
    <p:extLst>
      <p:ext uri="{BB962C8B-B14F-4D97-AF65-F5344CB8AC3E}">
        <p14:creationId xmlns:p14="http://schemas.microsoft.com/office/powerpoint/2010/main" val="11467482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07097" y="145775"/>
            <a:ext cx="9371012" cy="6334539"/>
          </a:xfrm>
        </p:spPr>
        <p:txBody>
          <a:bodyPr>
            <a:noAutofit/>
          </a:bodyPr>
          <a:lstStyle/>
          <a:p>
            <a:r>
              <a:rPr lang="en-GB" sz="1200" dirty="0" smtClean="0"/>
              <a:t>Bhatia</a:t>
            </a:r>
            <a:r>
              <a:rPr lang="en-GB" sz="1200" dirty="0"/>
              <a:t>, R., Wallace, P. (2007) ‘Experiences of refugees and asylum seekers in general practice: a qualitative study, </a:t>
            </a:r>
            <a:r>
              <a:rPr lang="en-GB" sz="1200" i="1" dirty="0" err="1"/>
              <a:t>BioMedical</a:t>
            </a:r>
            <a:r>
              <a:rPr lang="en-GB" sz="1200" i="1" dirty="0"/>
              <a:t> Central Open</a:t>
            </a:r>
            <a:r>
              <a:rPr lang="en-GB" sz="1200" dirty="0"/>
              <a:t>,</a:t>
            </a:r>
            <a:r>
              <a:rPr lang="en-GB" sz="1200" i="1" dirty="0"/>
              <a:t> </a:t>
            </a:r>
            <a:r>
              <a:rPr lang="en-GB" sz="1200" dirty="0"/>
              <a:t>8 (48), Available at: </a:t>
            </a:r>
            <a:r>
              <a:rPr lang="en-GB" sz="1200" u="sng" dirty="0">
                <a:hlinkClick r:id="rId3"/>
              </a:rPr>
              <a:t>https://www.ncbi.nlm.nih.gov/pmc/articles/PMC2001193/</a:t>
            </a:r>
            <a:r>
              <a:rPr lang="en-GB" sz="1200" dirty="0"/>
              <a:t> (Accessed 6 April 2019</a:t>
            </a:r>
            <a:r>
              <a:rPr lang="en-GB" sz="1200" dirty="0" smtClean="0"/>
              <a:t>).</a:t>
            </a:r>
            <a:r>
              <a:rPr lang="en-GB" sz="1200" dirty="0"/>
              <a:t> </a:t>
            </a:r>
            <a:endParaRPr lang="en-US" sz="1200" dirty="0"/>
          </a:p>
          <a:p>
            <a:r>
              <a:rPr lang="en-GB" sz="1200" dirty="0"/>
              <a:t>Bloch, A. (2013). ‘Living in fear: rejected asylum seekers living as irregular migrants in England’, </a:t>
            </a:r>
            <a:r>
              <a:rPr lang="en-GB" sz="1200" i="1" dirty="0"/>
              <a:t>Journal of Ethnic and Migration Studies</a:t>
            </a:r>
            <a:r>
              <a:rPr lang="en-GB" sz="1200" dirty="0"/>
              <a:t>,</a:t>
            </a:r>
            <a:r>
              <a:rPr lang="en-GB" sz="1200" i="1" dirty="0"/>
              <a:t> </a:t>
            </a:r>
            <a:r>
              <a:rPr lang="en-GB" sz="1200" dirty="0"/>
              <a:t>40 (10), pp. 1507-1525</a:t>
            </a:r>
            <a:r>
              <a:rPr lang="en-GB" sz="1200" dirty="0" smtClean="0"/>
              <a:t>.</a:t>
            </a:r>
            <a:r>
              <a:rPr lang="en-GB" sz="1200" dirty="0"/>
              <a:t> </a:t>
            </a:r>
            <a:endParaRPr lang="en-US" sz="1200" dirty="0"/>
          </a:p>
          <a:p>
            <a:r>
              <a:rPr lang="en-GB" sz="1200" dirty="0" smtClean="0"/>
              <a:t>Burchill</a:t>
            </a:r>
            <a:r>
              <a:rPr lang="en-GB" sz="1200" dirty="0"/>
              <a:t>, J., </a:t>
            </a:r>
            <a:r>
              <a:rPr lang="en-GB" sz="1200" dirty="0" err="1"/>
              <a:t>Pevalin</a:t>
            </a:r>
            <a:r>
              <a:rPr lang="en-GB" sz="1200" dirty="0"/>
              <a:t>, D. (2014) ‘Demonstrating cultural competence within health-visiting practice: working with refugee and asylum-seeking families’, </a:t>
            </a:r>
            <a:r>
              <a:rPr lang="en-GB" sz="1200" i="1" dirty="0"/>
              <a:t>Diversity and Equality in Health and Care</a:t>
            </a:r>
            <a:r>
              <a:rPr lang="en-GB" sz="1200" dirty="0"/>
              <a:t>,</a:t>
            </a:r>
            <a:r>
              <a:rPr lang="en-GB" sz="1200" i="1" dirty="0"/>
              <a:t> </a:t>
            </a:r>
            <a:r>
              <a:rPr lang="en-GB" sz="1200" dirty="0"/>
              <a:t>11, pp. 151-159</a:t>
            </a:r>
            <a:r>
              <a:rPr lang="en-GB" sz="1200" dirty="0" smtClean="0"/>
              <a:t>.</a:t>
            </a:r>
            <a:r>
              <a:rPr lang="en-GB" sz="1200" dirty="0"/>
              <a:t> </a:t>
            </a:r>
            <a:endParaRPr lang="en-US" sz="1200" dirty="0"/>
          </a:p>
          <a:p>
            <a:r>
              <a:rPr lang="en-GB" sz="1200" dirty="0"/>
              <a:t>Burchill, J., </a:t>
            </a:r>
            <a:r>
              <a:rPr lang="en-GB" sz="1200" dirty="0" err="1"/>
              <a:t>Pevalin</a:t>
            </a:r>
            <a:r>
              <a:rPr lang="en-GB" sz="1200" dirty="0"/>
              <a:t>, D. (2012) ‘Barriers to effective practice for health visitors working with asylum seekers and refugees’, </a:t>
            </a:r>
            <a:r>
              <a:rPr lang="en-GB" sz="1200" i="1" dirty="0"/>
              <a:t>Community Practice</a:t>
            </a:r>
            <a:r>
              <a:rPr lang="en-GB" sz="1200" dirty="0"/>
              <a:t>,</a:t>
            </a:r>
            <a:r>
              <a:rPr lang="en-GB" sz="1200" i="1" dirty="0"/>
              <a:t> </a:t>
            </a:r>
            <a:r>
              <a:rPr lang="en-GB" sz="1200" dirty="0"/>
              <a:t>85 (7), pp. 20-23.</a:t>
            </a:r>
            <a:endParaRPr lang="en-US" sz="1200" dirty="0"/>
          </a:p>
          <a:p>
            <a:r>
              <a:rPr lang="en-GB" sz="1200" dirty="0"/>
              <a:t> </a:t>
            </a:r>
            <a:r>
              <a:rPr lang="en-GB" sz="1200" dirty="0" smtClean="0"/>
              <a:t>Care </a:t>
            </a:r>
            <a:r>
              <a:rPr lang="en-GB" sz="1200" dirty="0"/>
              <a:t>and Quality Commission (CQC, 2018) </a:t>
            </a:r>
            <a:r>
              <a:rPr lang="en-GB" sz="1200" i="1" dirty="0"/>
              <a:t>York Street Health Practice Inspection report 20/11/2018</a:t>
            </a:r>
            <a:r>
              <a:rPr lang="en-GB" sz="1200" dirty="0"/>
              <a:t>, Available at: </a:t>
            </a:r>
            <a:r>
              <a:rPr lang="en-GB" sz="1200" u="sng" dirty="0">
                <a:hlinkClick r:id="rId4"/>
              </a:rPr>
              <a:t>https://www.cqc.org.uk/location/1-3705684815</a:t>
            </a:r>
            <a:r>
              <a:rPr lang="en-GB" sz="1200" dirty="0"/>
              <a:t> (Accessed 22 April 2019</a:t>
            </a:r>
            <a:r>
              <a:rPr lang="en-GB" sz="1200" dirty="0" smtClean="0"/>
              <a:t>).</a:t>
            </a:r>
            <a:r>
              <a:rPr lang="en-GB" sz="1200" dirty="0"/>
              <a:t> </a:t>
            </a:r>
            <a:endParaRPr lang="en-US" sz="1200" dirty="0"/>
          </a:p>
          <a:p>
            <a:r>
              <a:rPr lang="en-GB" sz="1200" dirty="0" smtClean="0"/>
              <a:t>Century</a:t>
            </a:r>
            <a:r>
              <a:rPr lang="en-GB" sz="1200" dirty="0"/>
              <a:t>, G., </a:t>
            </a:r>
            <a:r>
              <a:rPr lang="en-GB" sz="1200" dirty="0" err="1"/>
              <a:t>Leavey</a:t>
            </a:r>
            <a:r>
              <a:rPr lang="en-GB" sz="1200" dirty="0"/>
              <a:t>, G., Payne, H. (2007) ‘The experience of working with refugees: counsellors in primary care’, </a:t>
            </a:r>
            <a:r>
              <a:rPr lang="en-GB" sz="1200" i="1" dirty="0"/>
              <a:t>British Journal of Guidance and Counselling</a:t>
            </a:r>
            <a:r>
              <a:rPr lang="en-GB" sz="1200" dirty="0"/>
              <a:t>,</a:t>
            </a:r>
            <a:r>
              <a:rPr lang="en-GB" sz="1200" i="1" dirty="0"/>
              <a:t> </a:t>
            </a:r>
            <a:r>
              <a:rPr lang="en-GB" sz="1200" dirty="0"/>
              <a:t>35 (1), pp. 23- 40</a:t>
            </a:r>
            <a:r>
              <a:rPr lang="en-GB" sz="1200" dirty="0" smtClean="0"/>
              <a:t>.</a:t>
            </a:r>
            <a:r>
              <a:rPr lang="en-GB" sz="1200" dirty="0"/>
              <a:t> </a:t>
            </a:r>
            <a:endParaRPr lang="en-US" sz="1200" dirty="0"/>
          </a:p>
          <a:p>
            <a:r>
              <a:rPr lang="en-GB" sz="1200" dirty="0" smtClean="0"/>
              <a:t>Dixon-Woods</a:t>
            </a:r>
            <a:r>
              <a:rPr lang="en-GB" sz="1200" dirty="0"/>
              <a:t>, M., </a:t>
            </a:r>
            <a:r>
              <a:rPr lang="en-US" sz="1200" dirty="0"/>
              <a:t>Agarwal, S., Jones, D., Young, B., Sutton, A. J. </a:t>
            </a:r>
            <a:r>
              <a:rPr lang="en-GB" sz="1200" dirty="0"/>
              <a:t>(2005) ‘Synthesising qualitative and quantitative evidence: a review of possible methods’, </a:t>
            </a:r>
            <a:r>
              <a:rPr lang="en-GB" sz="1200" i="1" dirty="0"/>
              <a:t>Journal of Health Services Research and Policy</a:t>
            </a:r>
            <a:r>
              <a:rPr lang="en-GB" sz="1200" dirty="0"/>
              <a:t>,</a:t>
            </a:r>
            <a:r>
              <a:rPr lang="en-GB" sz="1200" i="1" dirty="0"/>
              <a:t> </a:t>
            </a:r>
            <a:r>
              <a:rPr lang="en-GB" sz="1200" dirty="0"/>
              <a:t>10 (1), pp. 45-53.</a:t>
            </a:r>
            <a:endParaRPr lang="en-US" sz="1200" dirty="0"/>
          </a:p>
          <a:p>
            <a:r>
              <a:rPr lang="en-GB" sz="1200" dirty="0" smtClean="0"/>
              <a:t>Dixon-Woods</a:t>
            </a:r>
            <a:r>
              <a:rPr lang="en-GB" sz="1200" dirty="0"/>
              <a:t>, M., </a:t>
            </a:r>
            <a:r>
              <a:rPr lang="en-US" sz="1200" dirty="0"/>
              <a:t>Cavers, D., Agarwal, S., Annandale, E., Arthur, A., Harvey, J., Hsu, R., </a:t>
            </a:r>
            <a:r>
              <a:rPr lang="en-US" sz="1200" dirty="0" err="1"/>
              <a:t>Katbamna</a:t>
            </a:r>
            <a:r>
              <a:rPr lang="en-US" sz="1200" dirty="0"/>
              <a:t>, S., Olsen, R., Smith, L., Riley, R., Sutton, A. J. </a:t>
            </a:r>
            <a:r>
              <a:rPr lang="en-GB" sz="1200" dirty="0"/>
              <a:t>(2006)</a:t>
            </a:r>
            <a:r>
              <a:rPr lang="en-US" sz="1200" dirty="0"/>
              <a:t> ‘Conducting a critical interpretive synthesis of the literature on access to healthcare by vulnerable groups’, </a:t>
            </a:r>
            <a:r>
              <a:rPr lang="en-US" sz="1200" i="1" dirty="0"/>
              <a:t>BMC Medical Research Methodology</a:t>
            </a:r>
            <a:r>
              <a:rPr lang="en-US" sz="1200" dirty="0"/>
              <a:t>, 6 (35), Available at: </a:t>
            </a:r>
            <a:r>
              <a:rPr lang="en-US" sz="1200" dirty="0">
                <a:hlinkClick r:id="rId5"/>
              </a:rPr>
              <a:t>https://doi.org/10.1186/1471-2288-6-35</a:t>
            </a:r>
            <a:r>
              <a:rPr lang="en-US" sz="1200" dirty="0"/>
              <a:t> (Accessed 26 April 2019).</a:t>
            </a:r>
          </a:p>
          <a:p>
            <a:r>
              <a:rPr lang="en-GB" sz="1200" dirty="0" err="1" smtClean="0"/>
              <a:t>Gov.UK</a:t>
            </a:r>
            <a:r>
              <a:rPr lang="en-GB" sz="1200" dirty="0" smtClean="0"/>
              <a:t> </a:t>
            </a:r>
            <a:r>
              <a:rPr lang="en-GB" sz="1200" dirty="0"/>
              <a:t>(2019a) </a:t>
            </a:r>
            <a:r>
              <a:rPr lang="en-GB" sz="1200" i="1" dirty="0"/>
              <a:t>Guidance NHS entitlements: migrant health guide</a:t>
            </a:r>
            <a:r>
              <a:rPr lang="en-GB" sz="1200" dirty="0"/>
              <a:t>, Available at: </a:t>
            </a:r>
            <a:r>
              <a:rPr lang="en-GB" sz="1200" u="sng" dirty="0">
                <a:hlinkClick r:id="rId6"/>
              </a:rPr>
              <a:t>https://www.gov.uk/guidance/nhs-entitlements-migrant-health-guide</a:t>
            </a:r>
            <a:r>
              <a:rPr lang="en-GB" sz="1200" dirty="0"/>
              <a:t> (Accessed 11 March 2019).</a:t>
            </a:r>
            <a:endParaRPr lang="en-US" sz="1200" dirty="0"/>
          </a:p>
          <a:p>
            <a:r>
              <a:rPr lang="en-GB" sz="1200" dirty="0" smtClean="0"/>
              <a:t>Immigration </a:t>
            </a:r>
            <a:r>
              <a:rPr lang="en-GB" sz="1200" dirty="0"/>
              <a:t>and Asylum Act 1999 (c33, part IV). Available at: </a:t>
            </a:r>
            <a:r>
              <a:rPr lang="en-GB" sz="1200" u="sng" dirty="0">
                <a:hlinkClick r:id="rId7"/>
              </a:rPr>
              <a:t>https://www.legislation.gov.uk/ukpga/1999/33/section/95</a:t>
            </a:r>
            <a:r>
              <a:rPr lang="en-GB" sz="1200" dirty="0"/>
              <a:t> (Accessed 04 April 2019</a:t>
            </a:r>
            <a:r>
              <a:rPr lang="en-GB" sz="1200" dirty="0" smtClean="0"/>
              <a:t>).</a:t>
            </a:r>
            <a:r>
              <a:rPr lang="en-GB" sz="1200" dirty="0"/>
              <a:t> </a:t>
            </a:r>
            <a:endParaRPr lang="en-US" sz="1200" dirty="0"/>
          </a:p>
          <a:p>
            <a:r>
              <a:rPr lang="en-GB" sz="1200" dirty="0" err="1" smtClean="0"/>
              <a:t>Robertshaw</a:t>
            </a:r>
            <a:r>
              <a:rPr lang="en-GB" sz="1200" dirty="0"/>
              <a:t>, L., </a:t>
            </a:r>
            <a:r>
              <a:rPr lang="en-GB" sz="1200" dirty="0" err="1"/>
              <a:t>Dhesi</a:t>
            </a:r>
            <a:r>
              <a:rPr lang="en-GB" sz="1200" dirty="0"/>
              <a:t>, S., Jones, L. L. (2017) ‘Challenges and facilitators for health professionals providing primary healthcare for refugees and asylum seekers in high-income countries: a systematic review and thematic synthesis of qualitative research’, </a:t>
            </a:r>
            <a:r>
              <a:rPr lang="en-GB" sz="1200" i="1" dirty="0"/>
              <a:t>British Medical Journal Open</a:t>
            </a:r>
            <a:r>
              <a:rPr lang="en-GB" sz="1200" dirty="0"/>
              <a:t>,</a:t>
            </a:r>
            <a:r>
              <a:rPr lang="en-GB" sz="1200" i="1" dirty="0"/>
              <a:t> </a:t>
            </a:r>
            <a:r>
              <a:rPr lang="en-GB" sz="1200" dirty="0"/>
              <a:t>7 (8), e015981, Available at: </a:t>
            </a:r>
            <a:r>
              <a:rPr lang="en-GB" sz="1200" u="sng" dirty="0">
                <a:hlinkClick r:id="rId8"/>
              </a:rPr>
              <a:t>10.1136/bmjopen-2017-015981</a:t>
            </a:r>
            <a:r>
              <a:rPr lang="en-GB" sz="1200" dirty="0"/>
              <a:t> (Accessed 26 April 2019</a:t>
            </a:r>
            <a:r>
              <a:rPr lang="en-GB" sz="1200" dirty="0" smtClean="0"/>
              <a:t>).</a:t>
            </a:r>
            <a:endParaRPr lang="en-US" sz="1200" dirty="0"/>
          </a:p>
        </p:txBody>
      </p:sp>
    </p:spTree>
    <p:extLst>
      <p:ext uri="{BB962C8B-B14F-4D97-AF65-F5344CB8AC3E}">
        <p14:creationId xmlns:p14="http://schemas.microsoft.com/office/powerpoint/2010/main" val="1912372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3075" y="733632"/>
            <a:ext cx="10084117" cy="857250"/>
          </a:xfrm>
        </p:spPr>
        <p:txBody>
          <a:bodyPr>
            <a:normAutofit/>
          </a:bodyPr>
          <a:lstStyle/>
          <a:p>
            <a:r>
              <a:rPr lang="en-US" sz="3000" dirty="0" smtClean="0"/>
              <a:t>What we know:</a:t>
            </a:r>
            <a:endParaRPr lang="en-US" sz="3000" dirty="0"/>
          </a:p>
        </p:txBody>
      </p:sp>
      <p:pic>
        <p:nvPicPr>
          <p:cNvPr id="4" name="Content Placeholder 3"/>
          <p:cNvPicPr>
            <a:picLocks noGrp="1" noChangeAspect="1"/>
          </p:cNvPicPr>
          <p:nvPr>
            <p:ph idx="1"/>
          </p:nvPr>
        </p:nvPicPr>
        <p:blipFill>
          <a:blip r:embed="rId3"/>
          <a:stretch>
            <a:fillRect/>
          </a:stretch>
        </p:blipFill>
        <p:spPr>
          <a:xfrm>
            <a:off x="1743075" y="1590882"/>
            <a:ext cx="9915525" cy="4524375"/>
          </a:xfrm>
          <a:prstGeom prst="rect">
            <a:avLst/>
          </a:prstGeom>
        </p:spPr>
      </p:pic>
    </p:spTree>
    <p:extLst>
      <p:ext uri="{BB962C8B-B14F-4D97-AF65-F5344CB8AC3E}">
        <p14:creationId xmlns:p14="http://schemas.microsoft.com/office/powerpoint/2010/main" val="7927477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6353" y="731562"/>
            <a:ext cx="9955530" cy="1051560"/>
          </a:xfrm>
        </p:spPr>
        <p:txBody>
          <a:bodyPr>
            <a:normAutofit/>
          </a:bodyPr>
          <a:lstStyle/>
          <a:p>
            <a:r>
              <a:rPr lang="en-US" sz="3000" dirty="0" smtClean="0"/>
              <a:t>Aim of the review:</a:t>
            </a:r>
            <a:endParaRPr lang="en-US" sz="3000" dirty="0"/>
          </a:p>
        </p:txBody>
      </p:sp>
      <p:sp>
        <p:nvSpPr>
          <p:cNvPr id="3" name="Content Placeholder 2"/>
          <p:cNvSpPr>
            <a:spLocks noGrp="1"/>
          </p:cNvSpPr>
          <p:nvPr>
            <p:ph idx="1"/>
          </p:nvPr>
        </p:nvSpPr>
        <p:spPr/>
        <p:txBody>
          <a:bodyPr>
            <a:normAutofit/>
          </a:bodyPr>
          <a:lstStyle/>
          <a:p>
            <a:pPr>
              <a:lnSpc>
                <a:spcPct val="150000"/>
              </a:lnSpc>
              <a:buFont typeface="Wingdings" charset="2"/>
              <a:buChar char="v"/>
            </a:pPr>
            <a:r>
              <a:rPr lang="en-US" sz="2400" dirty="0"/>
              <a:t>T</a:t>
            </a:r>
            <a:r>
              <a:rPr lang="en-US" sz="2400" dirty="0" smtClean="0"/>
              <a:t>o </a:t>
            </a:r>
            <a:r>
              <a:rPr lang="en-US" sz="2400" dirty="0" err="1"/>
              <a:t>analyse</a:t>
            </a:r>
            <a:r>
              <a:rPr lang="en-US" sz="2400" dirty="0"/>
              <a:t> the available literature from the UK to understand </a:t>
            </a:r>
            <a:r>
              <a:rPr lang="en-US" sz="2400" dirty="0" smtClean="0"/>
              <a:t>the experiences </a:t>
            </a:r>
            <a:r>
              <a:rPr lang="en-US" sz="2400" dirty="0"/>
              <a:t>of ASR accessing primary healthcare.</a:t>
            </a:r>
          </a:p>
          <a:p>
            <a:pPr>
              <a:lnSpc>
                <a:spcPct val="150000"/>
              </a:lnSpc>
              <a:buFont typeface="Wingdings" charset="2"/>
              <a:buChar char="v"/>
            </a:pPr>
            <a:r>
              <a:rPr lang="en-US" sz="2400" dirty="0"/>
              <a:t>Specifically, </a:t>
            </a:r>
            <a:r>
              <a:rPr lang="en-US" sz="2400" dirty="0" smtClean="0"/>
              <a:t>this literature review explored </a:t>
            </a:r>
            <a:r>
              <a:rPr lang="en-US" sz="2400" dirty="0"/>
              <a:t>experiences of </a:t>
            </a:r>
            <a:r>
              <a:rPr lang="en-US" sz="2400" dirty="0" smtClean="0"/>
              <a:t>a) ASR </a:t>
            </a:r>
            <a:r>
              <a:rPr lang="en-US" sz="2400" dirty="0"/>
              <a:t>and b) of </a:t>
            </a:r>
            <a:r>
              <a:rPr lang="en-US" sz="2400" dirty="0" smtClean="0"/>
              <a:t>professionals working </a:t>
            </a:r>
            <a:r>
              <a:rPr lang="en-US" sz="2400" dirty="0"/>
              <a:t>with this group of people.</a:t>
            </a:r>
          </a:p>
        </p:txBody>
      </p:sp>
    </p:spTree>
    <p:extLst>
      <p:ext uri="{BB962C8B-B14F-4D97-AF65-F5344CB8AC3E}">
        <p14:creationId xmlns:p14="http://schemas.microsoft.com/office/powerpoint/2010/main" val="11582175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0636" y="659725"/>
            <a:ext cx="8911687" cy="784762"/>
          </a:xfrm>
        </p:spPr>
        <p:txBody>
          <a:bodyPr>
            <a:normAutofit/>
          </a:bodyPr>
          <a:lstStyle/>
          <a:p>
            <a:r>
              <a:rPr lang="en-US" sz="3000" dirty="0" smtClean="0"/>
              <a:t>Methods and Methodology:</a:t>
            </a:r>
            <a:endParaRPr lang="en-US" sz="3000" dirty="0"/>
          </a:p>
        </p:txBody>
      </p:sp>
      <p:sp>
        <p:nvSpPr>
          <p:cNvPr id="3" name="Content Placeholder 2"/>
          <p:cNvSpPr>
            <a:spLocks noGrp="1"/>
          </p:cNvSpPr>
          <p:nvPr>
            <p:ph idx="1"/>
          </p:nvPr>
        </p:nvSpPr>
        <p:spPr>
          <a:xfrm>
            <a:off x="1670636" y="1993624"/>
            <a:ext cx="9485044" cy="4235556"/>
          </a:xfrm>
        </p:spPr>
        <p:txBody>
          <a:bodyPr>
            <a:normAutofit/>
          </a:bodyPr>
          <a:lstStyle/>
          <a:p>
            <a:pPr>
              <a:lnSpc>
                <a:spcPct val="150000"/>
              </a:lnSpc>
            </a:pPr>
            <a:r>
              <a:rPr lang="en-US" sz="2200" dirty="0"/>
              <a:t>A critical interpretive synthesis </a:t>
            </a:r>
            <a:r>
              <a:rPr lang="en-US" sz="2200" dirty="0" smtClean="0"/>
              <a:t>was carried </a:t>
            </a:r>
            <a:r>
              <a:rPr lang="en-US" sz="2200" dirty="0"/>
              <a:t>out. A </a:t>
            </a:r>
            <a:r>
              <a:rPr lang="en-US" sz="2200" dirty="0" smtClean="0"/>
              <a:t>comprehensive search </a:t>
            </a:r>
            <a:r>
              <a:rPr lang="en-US" sz="2200" dirty="0"/>
              <a:t>on CINAHL </a:t>
            </a:r>
            <a:r>
              <a:rPr lang="en-US" sz="2200" dirty="0" smtClean="0"/>
              <a:t>Complete, Academic </a:t>
            </a:r>
            <a:r>
              <a:rPr lang="en-US" sz="2200" dirty="0"/>
              <a:t>Search Complete, </a:t>
            </a:r>
            <a:r>
              <a:rPr lang="en-US" sz="2200" dirty="0" smtClean="0"/>
              <a:t>AMED - </a:t>
            </a:r>
            <a:r>
              <a:rPr lang="en-US" sz="2200" dirty="0"/>
              <a:t>The Allied and </a:t>
            </a:r>
            <a:r>
              <a:rPr lang="en-US" sz="2200" dirty="0" smtClean="0"/>
              <a:t>Complementary Medicine Database, MEDLINE</a:t>
            </a:r>
            <a:r>
              <a:rPr lang="en-US" sz="2200" dirty="0"/>
              <a:t> </a:t>
            </a:r>
            <a:r>
              <a:rPr lang="en-US" sz="2200" dirty="0" smtClean="0"/>
              <a:t>Complete</a:t>
            </a:r>
            <a:r>
              <a:rPr lang="en-US" sz="2200" dirty="0"/>
              <a:t>, and </a:t>
            </a:r>
            <a:r>
              <a:rPr lang="en-US" sz="2200" dirty="0" err="1"/>
              <a:t>PsycINFO</a:t>
            </a:r>
            <a:r>
              <a:rPr lang="en-US" sz="2200" dirty="0"/>
              <a:t> and </a:t>
            </a:r>
            <a:r>
              <a:rPr lang="en-US" sz="2200" dirty="0" smtClean="0"/>
              <a:t>of grey </a:t>
            </a:r>
            <a:r>
              <a:rPr lang="en-US" sz="2200" dirty="0"/>
              <a:t>literature resulted in </a:t>
            </a:r>
            <a:r>
              <a:rPr lang="en-US" sz="2200" dirty="0" smtClean="0"/>
              <a:t>the inclusion </a:t>
            </a:r>
            <a:r>
              <a:rPr lang="en-US" sz="2200" dirty="0"/>
              <a:t>of 16 primary studies (</a:t>
            </a:r>
            <a:r>
              <a:rPr lang="en-US" sz="2200" dirty="0" smtClean="0"/>
              <a:t>13 qualitative</a:t>
            </a:r>
            <a:r>
              <a:rPr lang="en-US" sz="2200" dirty="0"/>
              <a:t>, 2 </a:t>
            </a:r>
            <a:r>
              <a:rPr lang="en-US" sz="2200" dirty="0" smtClean="0"/>
              <a:t>mixed-methods articles </a:t>
            </a:r>
            <a:r>
              <a:rPr lang="en-US" sz="2200" dirty="0"/>
              <a:t>and 1 quantitative article).</a:t>
            </a:r>
          </a:p>
        </p:txBody>
      </p:sp>
    </p:spTree>
    <p:extLst>
      <p:ext uri="{BB962C8B-B14F-4D97-AF65-F5344CB8AC3E}">
        <p14:creationId xmlns:p14="http://schemas.microsoft.com/office/powerpoint/2010/main" val="1502540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2296" y="597605"/>
            <a:ext cx="8907185" cy="807125"/>
          </a:xfrm>
        </p:spPr>
        <p:txBody>
          <a:bodyPr>
            <a:normAutofit/>
          </a:bodyPr>
          <a:lstStyle/>
          <a:p>
            <a:r>
              <a:rPr lang="en-US" sz="3000" dirty="0" smtClean="0"/>
              <a:t>Search strategy</a:t>
            </a:r>
            <a:endParaRPr lang="en-US" sz="3000" dirty="0"/>
          </a:p>
        </p:txBody>
      </p:sp>
      <p:sp>
        <p:nvSpPr>
          <p:cNvPr id="3" name="Content Placeholder 2"/>
          <p:cNvSpPr>
            <a:spLocks noGrp="1"/>
          </p:cNvSpPr>
          <p:nvPr>
            <p:ph idx="1"/>
          </p:nvPr>
        </p:nvSpPr>
        <p:spPr>
          <a:xfrm>
            <a:off x="2208612" y="1457738"/>
            <a:ext cx="8911686" cy="4797287"/>
          </a:xfrm>
        </p:spPr>
        <p:txBody>
          <a:bodyPr>
            <a:noAutofit/>
          </a:bodyPr>
          <a:lstStyle/>
          <a:p>
            <a:r>
              <a:rPr lang="en-GB" sz="2200" dirty="0"/>
              <a:t>R</a:t>
            </a:r>
            <a:r>
              <a:rPr lang="en-GB" sz="2200" dirty="0" smtClean="0"/>
              <a:t>eview </a:t>
            </a:r>
            <a:r>
              <a:rPr lang="en-GB" sz="2200" dirty="0"/>
              <a:t>question: ‘What are the experiences of ASR accessing primary care in the UK?’ </a:t>
            </a:r>
            <a:endParaRPr lang="en-GB" sz="2200" dirty="0" smtClean="0"/>
          </a:p>
          <a:p>
            <a:endParaRPr lang="en-GB" sz="2200" dirty="0"/>
          </a:p>
          <a:p>
            <a:r>
              <a:rPr lang="en-GB" sz="2200" dirty="0" smtClean="0"/>
              <a:t>Key terms fitted in </a:t>
            </a:r>
            <a:r>
              <a:rPr lang="en-GB" sz="2200" dirty="0" err="1" smtClean="0"/>
              <a:t>PICo</a:t>
            </a:r>
            <a:r>
              <a:rPr lang="en-GB" sz="2200" dirty="0" smtClean="0"/>
              <a:t> which stands for Population</a:t>
            </a:r>
            <a:r>
              <a:rPr lang="en-GB" sz="2200" dirty="0"/>
              <a:t>, Issue, Context/ Comparison, </a:t>
            </a:r>
            <a:r>
              <a:rPr lang="en-GB" sz="2200" dirty="0" smtClean="0"/>
              <a:t>Outcome (</a:t>
            </a:r>
            <a:r>
              <a:rPr lang="en-GB" sz="2200" dirty="0"/>
              <a:t>Aveyard, Payne, Preston, 2016). </a:t>
            </a:r>
            <a:endParaRPr lang="en-GB" sz="2200" dirty="0" smtClean="0"/>
          </a:p>
          <a:p>
            <a:endParaRPr lang="en-GB" sz="2200" dirty="0" smtClean="0"/>
          </a:p>
          <a:p>
            <a:r>
              <a:rPr lang="en-GB" sz="2200" dirty="0"/>
              <a:t>P</a:t>
            </a:r>
            <a:r>
              <a:rPr lang="en-GB" sz="2200" dirty="0" smtClean="0"/>
              <a:t>opulation </a:t>
            </a:r>
            <a:r>
              <a:rPr lang="en-GB" sz="2200" dirty="0"/>
              <a:t>is ‘ASR’, </a:t>
            </a:r>
            <a:endParaRPr lang="en-GB" sz="2200" dirty="0" smtClean="0"/>
          </a:p>
          <a:p>
            <a:r>
              <a:rPr lang="en-GB" sz="2200" dirty="0"/>
              <a:t>i</a:t>
            </a:r>
            <a:r>
              <a:rPr lang="en-GB" sz="2200" dirty="0" smtClean="0"/>
              <a:t>ssue </a:t>
            </a:r>
            <a:r>
              <a:rPr lang="en-GB" sz="2200" dirty="0"/>
              <a:t>is ‘access to primary healthcare’, </a:t>
            </a:r>
            <a:endParaRPr lang="en-GB" sz="2200" dirty="0" smtClean="0"/>
          </a:p>
          <a:p>
            <a:r>
              <a:rPr lang="en-GB" sz="2200" dirty="0" smtClean="0"/>
              <a:t>context </a:t>
            </a:r>
            <a:r>
              <a:rPr lang="en-GB" sz="2200" dirty="0"/>
              <a:t>is ‘the UK’ </a:t>
            </a:r>
          </a:p>
          <a:p>
            <a:r>
              <a:rPr lang="en-GB" sz="2200" dirty="0" smtClean="0"/>
              <a:t>outcome </a:t>
            </a:r>
            <a:r>
              <a:rPr lang="en-GB" sz="2200" dirty="0"/>
              <a:t>is ‘experiences</a:t>
            </a:r>
            <a:r>
              <a:rPr lang="en-GB" sz="2200" dirty="0" smtClean="0"/>
              <a:t>’</a:t>
            </a:r>
            <a:endParaRPr lang="en-US" sz="2200" dirty="0"/>
          </a:p>
        </p:txBody>
      </p:sp>
    </p:spTree>
    <p:extLst>
      <p:ext uri="{BB962C8B-B14F-4D97-AF65-F5344CB8AC3E}">
        <p14:creationId xmlns:p14="http://schemas.microsoft.com/office/powerpoint/2010/main" val="11861346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7338" y="628651"/>
            <a:ext cx="4486275" cy="514350"/>
          </a:xfrm>
        </p:spPr>
        <p:txBody>
          <a:bodyPr>
            <a:noAutofit/>
          </a:bodyPr>
          <a:lstStyle/>
          <a:p>
            <a:r>
              <a:rPr lang="en-US" sz="3000" dirty="0" err="1" smtClean="0"/>
              <a:t>Prisma</a:t>
            </a:r>
            <a:r>
              <a:rPr lang="en-US" sz="3000" dirty="0" smtClean="0"/>
              <a:t> 2009 Flow Diagram</a:t>
            </a:r>
            <a:endParaRPr lang="en-US" sz="3000" dirty="0"/>
          </a:p>
        </p:txBody>
      </p:sp>
      <p:pic>
        <p:nvPicPr>
          <p:cNvPr id="25" name="Content Placeholder 24"/>
          <p:cNvPicPr>
            <a:picLocks noGrp="1" noChangeAspect="1"/>
          </p:cNvPicPr>
          <p:nvPr>
            <p:ph idx="1"/>
          </p:nvPr>
        </p:nvPicPr>
        <p:blipFill>
          <a:blip r:embed="rId3"/>
          <a:stretch>
            <a:fillRect/>
          </a:stretch>
        </p:blipFill>
        <p:spPr>
          <a:xfrm>
            <a:off x="6491908" y="171450"/>
            <a:ext cx="4962805" cy="6686550"/>
          </a:xfrm>
          <a:prstGeom prst="rect">
            <a:avLst/>
          </a:prstGeom>
        </p:spPr>
      </p:pic>
      <p:sp>
        <p:nvSpPr>
          <p:cNvPr id="3" name="TextBox 2"/>
          <p:cNvSpPr txBox="1"/>
          <p:nvPr/>
        </p:nvSpPr>
        <p:spPr>
          <a:xfrm>
            <a:off x="1786144" y="1679715"/>
            <a:ext cx="4028661" cy="5632311"/>
          </a:xfrm>
          <a:prstGeom prst="rect">
            <a:avLst/>
          </a:prstGeom>
          <a:noFill/>
        </p:spPr>
        <p:txBody>
          <a:bodyPr wrap="square" rtlCol="0">
            <a:spAutoFit/>
          </a:bodyPr>
          <a:lstStyle/>
          <a:p>
            <a:r>
              <a:rPr lang="en-GB" dirty="0"/>
              <a:t>Qualitative, mixed-methods and quantitative studies were incorporated in the review if they: </a:t>
            </a:r>
            <a:endParaRPr lang="en-US" dirty="0"/>
          </a:p>
          <a:p>
            <a:r>
              <a:rPr lang="en-GB" dirty="0"/>
              <a:t> </a:t>
            </a:r>
            <a:endParaRPr lang="en-US" dirty="0"/>
          </a:p>
          <a:p>
            <a:r>
              <a:rPr lang="en-GB" dirty="0"/>
              <a:t>(</a:t>
            </a:r>
            <a:r>
              <a:rPr lang="en-GB" dirty="0" err="1"/>
              <a:t>i</a:t>
            </a:r>
            <a:r>
              <a:rPr lang="en-GB" dirty="0"/>
              <a:t>) Included participants who were adult (over 18) asylum seekers and/or refugees (AS and/or R) living in the UK (England, Scotland or Wales); </a:t>
            </a:r>
            <a:endParaRPr lang="en-US" dirty="0"/>
          </a:p>
          <a:p>
            <a:r>
              <a:rPr lang="en-GB" dirty="0"/>
              <a:t> </a:t>
            </a:r>
            <a:endParaRPr lang="en-US" dirty="0"/>
          </a:p>
          <a:p>
            <a:r>
              <a:rPr lang="en-GB" dirty="0"/>
              <a:t>(ii) Were published in the English language between 2007- 2019; </a:t>
            </a:r>
            <a:endParaRPr lang="en-US" dirty="0"/>
          </a:p>
          <a:p>
            <a:r>
              <a:rPr lang="en-GB" dirty="0"/>
              <a:t> </a:t>
            </a:r>
            <a:endParaRPr lang="en-US" dirty="0"/>
          </a:p>
          <a:p>
            <a:r>
              <a:rPr lang="en-GB" dirty="0"/>
              <a:t>(iii) Explored the experiences of asylum AS and/or R accessing primary healthcare in the UK from the lens of ASR and/ or professionals working with ASR. </a:t>
            </a:r>
            <a:endParaRPr lang="en-US" dirty="0"/>
          </a:p>
          <a:p>
            <a:r>
              <a:rPr lang="en-GB" dirty="0"/>
              <a:t> </a:t>
            </a:r>
            <a:endParaRPr lang="en-US" dirty="0"/>
          </a:p>
          <a:p>
            <a:endParaRPr lang="en-US" dirty="0"/>
          </a:p>
        </p:txBody>
      </p:sp>
    </p:spTree>
    <p:extLst>
      <p:ext uri="{BB962C8B-B14F-4D97-AF65-F5344CB8AC3E}">
        <p14:creationId xmlns:p14="http://schemas.microsoft.com/office/powerpoint/2010/main" val="4155179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7826" y="690371"/>
            <a:ext cx="8655394" cy="502325"/>
          </a:xfrm>
        </p:spPr>
        <p:txBody>
          <a:bodyPr>
            <a:noAutofit/>
          </a:bodyPr>
          <a:lstStyle/>
          <a:p>
            <a:r>
              <a:rPr lang="en-US" sz="3000" dirty="0" smtClean="0"/>
              <a:t>Critical Appraisal</a:t>
            </a:r>
            <a:endParaRPr lang="en-US" sz="3000" dirty="0"/>
          </a:p>
        </p:txBody>
      </p:sp>
      <p:sp>
        <p:nvSpPr>
          <p:cNvPr id="3" name="Content Placeholder 2"/>
          <p:cNvSpPr>
            <a:spLocks noGrp="1"/>
          </p:cNvSpPr>
          <p:nvPr>
            <p:ph idx="1"/>
          </p:nvPr>
        </p:nvSpPr>
        <p:spPr>
          <a:xfrm>
            <a:off x="2425148" y="1755913"/>
            <a:ext cx="9119221" cy="4803912"/>
          </a:xfrm>
        </p:spPr>
        <p:txBody>
          <a:bodyPr>
            <a:noAutofit/>
          </a:bodyPr>
          <a:lstStyle/>
          <a:p>
            <a:r>
              <a:rPr lang="en-GB" sz="2200" dirty="0"/>
              <a:t>Overall, all studies had some methodological flaws due to their small sample size, recruitment strategies and the nature of data collection and data analysis. </a:t>
            </a:r>
            <a:endParaRPr lang="en-GB" sz="2200" dirty="0" smtClean="0"/>
          </a:p>
          <a:p>
            <a:endParaRPr lang="en-GB" sz="2200" dirty="0" smtClean="0"/>
          </a:p>
          <a:p>
            <a:r>
              <a:rPr lang="en-GB" sz="2200" dirty="0" smtClean="0"/>
              <a:t>Most </a:t>
            </a:r>
            <a:r>
              <a:rPr lang="en-GB" sz="2200" dirty="0"/>
              <a:t>authors acknowledged these flaws when discussing the limitations of their studies, whilst some </a:t>
            </a:r>
            <a:r>
              <a:rPr lang="en-GB" sz="2200" dirty="0" smtClean="0"/>
              <a:t>did </a:t>
            </a:r>
            <a:r>
              <a:rPr lang="en-GB" sz="2200" dirty="0"/>
              <a:t>not show enough reflexivity. </a:t>
            </a:r>
            <a:endParaRPr lang="en-GB" sz="2200" dirty="0" smtClean="0"/>
          </a:p>
          <a:p>
            <a:endParaRPr lang="en-GB" sz="2200" dirty="0" smtClean="0"/>
          </a:p>
          <a:p>
            <a:r>
              <a:rPr lang="en-GB" sz="2200" dirty="0" smtClean="0"/>
              <a:t>Lastly</a:t>
            </a:r>
            <a:r>
              <a:rPr lang="en-GB" sz="2200" dirty="0"/>
              <a:t>, although studies looked at experiences of staff working with ASR, not many included nurses as participants, which may limit the applicability of this review to nursing practice.</a:t>
            </a:r>
            <a:endParaRPr lang="en-US" sz="2200" dirty="0"/>
          </a:p>
          <a:p>
            <a:endParaRPr lang="en-US" sz="2200" dirty="0"/>
          </a:p>
        </p:txBody>
      </p:sp>
    </p:spTree>
    <p:extLst>
      <p:ext uri="{BB962C8B-B14F-4D97-AF65-F5344CB8AC3E}">
        <p14:creationId xmlns:p14="http://schemas.microsoft.com/office/powerpoint/2010/main" val="8670162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881693190"/>
              </p:ext>
            </p:extLst>
          </p:nvPr>
        </p:nvGraphicFramePr>
        <p:xfrm>
          <a:off x="1364974" y="980662"/>
          <a:ext cx="10933044" cy="63875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2365512" y="253521"/>
            <a:ext cx="8216348" cy="553998"/>
          </a:xfrm>
          <a:prstGeom prst="rect">
            <a:avLst/>
          </a:prstGeom>
          <a:noFill/>
        </p:spPr>
        <p:txBody>
          <a:bodyPr wrap="square" rtlCol="0">
            <a:spAutoFit/>
          </a:bodyPr>
          <a:lstStyle/>
          <a:p>
            <a:r>
              <a:rPr lang="en-US" sz="3000" dirty="0"/>
              <a:t>Entitlements to healthcare for ASR</a:t>
            </a:r>
          </a:p>
        </p:txBody>
      </p:sp>
    </p:spTree>
    <p:extLst>
      <p:ext uri="{BB962C8B-B14F-4D97-AF65-F5344CB8AC3E}">
        <p14:creationId xmlns:p14="http://schemas.microsoft.com/office/powerpoint/2010/main" val="1112298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6749</TotalTime>
  <Words>2223</Words>
  <Application>Microsoft Office PowerPoint</Application>
  <PresentationFormat>Widescreen</PresentationFormat>
  <Paragraphs>168</Paragraphs>
  <Slides>20</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Century Gothic</vt:lpstr>
      <vt:lpstr>Wingdings</vt:lpstr>
      <vt:lpstr>Wingdings 3</vt:lpstr>
      <vt:lpstr>Wisp</vt:lpstr>
      <vt:lpstr>PowerPoint Presentation</vt:lpstr>
      <vt:lpstr>Overview</vt:lpstr>
      <vt:lpstr>What we know:</vt:lpstr>
      <vt:lpstr>Aim of the review:</vt:lpstr>
      <vt:lpstr>Methods and Methodology:</vt:lpstr>
      <vt:lpstr>Search strategy</vt:lpstr>
      <vt:lpstr>Prisma 2009 Flow Diagram</vt:lpstr>
      <vt:lpstr>Critical Appraisal</vt:lpstr>
      <vt:lpstr>PowerPoint Presentation</vt:lpstr>
      <vt:lpstr>Findings: </vt:lpstr>
      <vt:lpstr>PowerPoint Presentation</vt:lpstr>
      <vt:lpstr>2. Communication and Ability to understand</vt:lpstr>
      <vt:lpstr>PowerPoint Presentation</vt:lpstr>
      <vt:lpstr>4. Affordability and Ability to pay</vt:lpstr>
      <vt:lpstr>5. Cultural competence and cultural expectations</vt:lpstr>
      <vt:lpstr>Results within wider literature</vt:lpstr>
      <vt:lpstr>Implications for practice</vt:lpstr>
      <vt:lpstr>What would a service improvement look like? </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Ana-Maria Bucataru</dc:creator>
  <cp:lastModifiedBy>Marie Mcgee (HSC - Staff)</cp:lastModifiedBy>
  <cp:revision>30</cp:revision>
  <cp:lastPrinted>2019-06-10T21:32:05Z</cp:lastPrinted>
  <dcterms:created xsi:type="dcterms:W3CDTF">2019-06-05T14:58:34Z</dcterms:created>
  <dcterms:modified xsi:type="dcterms:W3CDTF">2019-06-20T08:09:12Z</dcterms:modified>
</cp:coreProperties>
</file>