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315" r:id="rId3"/>
    <p:sldId id="301" r:id="rId4"/>
    <p:sldId id="300" r:id="rId5"/>
    <p:sldId id="290" r:id="rId6"/>
    <p:sldId id="302" r:id="rId7"/>
    <p:sldId id="304" r:id="rId8"/>
    <p:sldId id="293" r:id="rId9"/>
    <p:sldId id="303" r:id="rId10"/>
    <p:sldId id="263" r:id="rId11"/>
    <p:sldId id="292" r:id="rId12"/>
    <p:sldId id="291" r:id="rId13"/>
    <p:sldId id="287" r:id="rId14"/>
    <p:sldId id="288" r:id="rId15"/>
    <p:sldId id="289" r:id="rId16"/>
    <p:sldId id="316" r:id="rId17"/>
    <p:sldId id="317" r:id="rId18"/>
    <p:sldId id="318" r:id="rId19"/>
    <p:sldId id="319" r:id="rId20"/>
    <p:sldId id="320" r:id="rId21"/>
    <p:sldId id="296" r:id="rId22"/>
    <p:sldId id="306" r:id="rId23"/>
    <p:sldId id="321" r:id="rId24"/>
    <p:sldId id="308" r:id="rId25"/>
    <p:sldId id="307" r:id="rId26"/>
    <p:sldId id="309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C43D34-96AA-F349-BCC1-AFAE6C7469D0}" type="doc">
      <dgm:prSet loTypeId="urn:microsoft.com/office/officeart/2005/8/layout/equation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FCBC3B0-EC55-9A4C-AF8F-71A8253E738D}">
      <dgm:prSet/>
      <dgm:spPr/>
      <dgm:t>
        <a:bodyPr/>
        <a:lstStyle/>
        <a:p>
          <a:pPr rtl="0"/>
          <a:r>
            <a:rPr lang="en-GB" baseline="0" dirty="0" smtClean="0"/>
            <a:t>“Who am I?” </a:t>
          </a:r>
          <a:endParaRPr lang="en-GB" dirty="0"/>
        </a:p>
      </dgm:t>
    </dgm:pt>
    <dgm:pt modelId="{AC739696-0BD1-F745-9BA7-F4D0F4F05AE8}" type="parTrans" cxnId="{88ADDE12-F123-8742-86E1-E53980B7C39D}">
      <dgm:prSet/>
      <dgm:spPr/>
      <dgm:t>
        <a:bodyPr/>
        <a:lstStyle/>
        <a:p>
          <a:endParaRPr lang="en-GB"/>
        </a:p>
      </dgm:t>
    </dgm:pt>
    <dgm:pt modelId="{3B791BEF-619D-4241-AA98-BAA0719A6857}" type="sibTrans" cxnId="{88ADDE12-F123-8742-86E1-E53980B7C39D}">
      <dgm:prSet/>
      <dgm:spPr/>
      <dgm:t>
        <a:bodyPr/>
        <a:lstStyle/>
        <a:p>
          <a:endParaRPr lang="en-GB"/>
        </a:p>
      </dgm:t>
    </dgm:pt>
    <dgm:pt modelId="{1EA47DE4-4DEE-8449-B46D-4BF891CDA54F}">
      <dgm:prSet/>
      <dgm:spPr/>
      <dgm:t>
        <a:bodyPr/>
        <a:lstStyle/>
        <a:p>
          <a:pPr rtl="0"/>
          <a:r>
            <a:rPr lang="en-GB" baseline="0" dirty="0" smtClean="0"/>
            <a:t>“How should I act?” </a:t>
          </a:r>
          <a:endParaRPr lang="en-GB" dirty="0"/>
        </a:p>
      </dgm:t>
    </dgm:pt>
    <dgm:pt modelId="{AA43AB68-4B87-8644-BC6A-C61BE063E235}" type="parTrans" cxnId="{0B755FCE-3E4A-FC45-A0D7-99E3C2AA1C5C}">
      <dgm:prSet/>
      <dgm:spPr/>
      <dgm:t>
        <a:bodyPr/>
        <a:lstStyle/>
        <a:p>
          <a:endParaRPr lang="en-GB"/>
        </a:p>
      </dgm:t>
    </dgm:pt>
    <dgm:pt modelId="{2C35220F-2533-4543-8584-63BDFC490624}" type="sibTrans" cxnId="{0B755FCE-3E4A-FC45-A0D7-99E3C2AA1C5C}">
      <dgm:prSet/>
      <dgm:spPr/>
      <dgm:t>
        <a:bodyPr/>
        <a:lstStyle/>
        <a:p>
          <a:endParaRPr lang="en-GB"/>
        </a:p>
      </dgm:t>
    </dgm:pt>
    <dgm:pt modelId="{A71FD310-B03F-B448-89B2-1DE9DB1AC206}">
      <dgm:prSet custT="1"/>
      <dgm:spPr/>
      <dgm:t>
        <a:bodyPr/>
        <a:lstStyle/>
        <a:p>
          <a:pPr rtl="0"/>
          <a:r>
            <a:rPr lang="en-GB" sz="3200" baseline="0" dirty="0" smtClean="0"/>
            <a:t>Identity</a:t>
          </a:r>
        </a:p>
        <a:p>
          <a:pPr rtl="0"/>
          <a:r>
            <a:rPr lang="en-GB" sz="1500" baseline="0" dirty="0" smtClean="0"/>
            <a:t> is a social construct, which describes the subjective nature of meanings and experience within societal structures (Mead, 1934; </a:t>
          </a:r>
          <a:r>
            <a:rPr lang="en-GB" sz="1500" baseline="0" dirty="0" err="1" smtClean="0"/>
            <a:t>Alvesson</a:t>
          </a:r>
          <a:r>
            <a:rPr lang="en-GB" sz="1500" baseline="0" dirty="0" smtClean="0"/>
            <a:t> et al, 2008, Hogg et al, 1995). </a:t>
          </a:r>
          <a:endParaRPr lang="en-GB" sz="1500" dirty="0"/>
        </a:p>
      </dgm:t>
    </dgm:pt>
    <dgm:pt modelId="{58A24C25-1CF2-D140-B2EB-BC77FFB4C39F}" type="parTrans" cxnId="{6C8E69B4-1E5F-094F-A631-AD2A26E4C71D}">
      <dgm:prSet/>
      <dgm:spPr/>
      <dgm:t>
        <a:bodyPr/>
        <a:lstStyle/>
        <a:p>
          <a:endParaRPr lang="en-GB"/>
        </a:p>
      </dgm:t>
    </dgm:pt>
    <dgm:pt modelId="{22583E91-F880-5A4C-BDB1-8CC4BEA21AAB}" type="sibTrans" cxnId="{6C8E69B4-1E5F-094F-A631-AD2A26E4C71D}">
      <dgm:prSet/>
      <dgm:spPr/>
      <dgm:t>
        <a:bodyPr/>
        <a:lstStyle/>
        <a:p>
          <a:endParaRPr lang="en-GB"/>
        </a:p>
      </dgm:t>
    </dgm:pt>
    <dgm:pt modelId="{FFD19EE9-27AF-924D-B265-16A93B6B3FC3}" type="pres">
      <dgm:prSet presAssocID="{34C43D34-96AA-F349-BCC1-AFAE6C7469D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62F32BA-A73A-8C4F-9BCB-DA929EBA8B25}" type="pres">
      <dgm:prSet presAssocID="{34C43D34-96AA-F349-BCC1-AFAE6C7469D0}" presName="vNodes" presStyleCnt="0"/>
      <dgm:spPr/>
    </dgm:pt>
    <dgm:pt modelId="{CD9A69E9-35AA-D947-9B3D-812BC618D94B}" type="pres">
      <dgm:prSet presAssocID="{FFCBC3B0-EC55-9A4C-AF8F-71A8253E738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1B2AD43-B670-DD48-849D-1E18CF630665}" type="pres">
      <dgm:prSet presAssocID="{3B791BEF-619D-4241-AA98-BAA0719A6857}" presName="spacerT" presStyleCnt="0"/>
      <dgm:spPr/>
    </dgm:pt>
    <dgm:pt modelId="{BA03D98C-5BAC-404A-86F6-A8F9781786F3}" type="pres">
      <dgm:prSet presAssocID="{3B791BEF-619D-4241-AA98-BAA0719A6857}" presName="sibTrans" presStyleLbl="sibTrans2D1" presStyleIdx="0" presStyleCnt="2"/>
      <dgm:spPr/>
      <dgm:t>
        <a:bodyPr/>
        <a:lstStyle/>
        <a:p>
          <a:endParaRPr lang="en-GB"/>
        </a:p>
      </dgm:t>
    </dgm:pt>
    <dgm:pt modelId="{3085185D-5435-2840-A092-B3DF9AB9991C}" type="pres">
      <dgm:prSet presAssocID="{3B791BEF-619D-4241-AA98-BAA0719A6857}" presName="spacerB" presStyleCnt="0"/>
      <dgm:spPr/>
    </dgm:pt>
    <dgm:pt modelId="{9333191B-5136-1848-A7B5-A2C3977E347E}" type="pres">
      <dgm:prSet presAssocID="{1EA47DE4-4DEE-8449-B46D-4BF891CDA54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ABFFB28-8DE7-E84F-B052-C0A2C42C7149}" type="pres">
      <dgm:prSet presAssocID="{34C43D34-96AA-F349-BCC1-AFAE6C7469D0}" presName="sibTransLast" presStyleLbl="sibTrans2D1" presStyleIdx="1" presStyleCnt="2"/>
      <dgm:spPr/>
      <dgm:t>
        <a:bodyPr/>
        <a:lstStyle/>
        <a:p>
          <a:endParaRPr lang="en-GB"/>
        </a:p>
      </dgm:t>
    </dgm:pt>
    <dgm:pt modelId="{AE83AADD-E652-2C49-8F8D-299B9F6B3795}" type="pres">
      <dgm:prSet presAssocID="{34C43D34-96AA-F349-BCC1-AFAE6C7469D0}" presName="connectorText" presStyleLbl="sibTrans2D1" presStyleIdx="1" presStyleCnt="2"/>
      <dgm:spPr/>
      <dgm:t>
        <a:bodyPr/>
        <a:lstStyle/>
        <a:p>
          <a:endParaRPr lang="en-GB"/>
        </a:p>
      </dgm:t>
    </dgm:pt>
    <dgm:pt modelId="{4CE3485C-6B80-0D45-96CE-B1B35969299F}" type="pres">
      <dgm:prSet presAssocID="{34C43D34-96AA-F349-BCC1-AFAE6C7469D0}" presName="lastNode" presStyleLbl="node1" presStyleIdx="2" presStyleCnt="3" custScaleX="114349" custScaleY="12061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A354886-0AFC-4BA7-9076-0560959438EB}" type="presOf" srcId="{2C35220F-2533-4543-8584-63BDFC490624}" destId="{AE83AADD-E652-2C49-8F8D-299B9F6B3795}" srcOrd="1" destOrd="0" presId="urn:microsoft.com/office/officeart/2005/8/layout/equation2"/>
    <dgm:cxn modelId="{1D818069-B9F8-46DB-8CCE-6C6D2FF6753D}" type="presOf" srcId="{2C35220F-2533-4543-8584-63BDFC490624}" destId="{7ABFFB28-8DE7-E84F-B052-C0A2C42C7149}" srcOrd="0" destOrd="0" presId="urn:microsoft.com/office/officeart/2005/8/layout/equation2"/>
    <dgm:cxn modelId="{0B755FCE-3E4A-FC45-A0D7-99E3C2AA1C5C}" srcId="{34C43D34-96AA-F349-BCC1-AFAE6C7469D0}" destId="{1EA47DE4-4DEE-8449-B46D-4BF891CDA54F}" srcOrd="1" destOrd="0" parTransId="{AA43AB68-4B87-8644-BC6A-C61BE063E235}" sibTransId="{2C35220F-2533-4543-8584-63BDFC490624}"/>
    <dgm:cxn modelId="{6CEA4B84-CA8C-45FF-BC6F-0DCC6FD767A4}" type="presOf" srcId="{34C43D34-96AA-F349-BCC1-AFAE6C7469D0}" destId="{FFD19EE9-27AF-924D-B265-16A93B6B3FC3}" srcOrd="0" destOrd="0" presId="urn:microsoft.com/office/officeart/2005/8/layout/equation2"/>
    <dgm:cxn modelId="{6C8E69B4-1E5F-094F-A631-AD2A26E4C71D}" srcId="{34C43D34-96AA-F349-BCC1-AFAE6C7469D0}" destId="{A71FD310-B03F-B448-89B2-1DE9DB1AC206}" srcOrd="2" destOrd="0" parTransId="{58A24C25-1CF2-D140-B2EB-BC77FFB4C39F}" sibTransId="{22583E91-F880-5A4C-BDB1-8CC4BEA21AAB}"/>
    <dgm:cxn modelId="{EC764EDF-EB7C-47B2-9A78-A4A827781785}" type="presOf" srcId="{A71FD310-B03F-B448-89B2-1DE9DB1AC206}" destId="{4CE3485C-6B80-0D45-96CE-B1B35969299F}" srcOrd="0" destOrd="0" presId="urn:microsoft.com/office/officeart/2005/8/layout/equation2"/>
    <dgm:cxn modelId="{CFB17CC3-7F5E-43FE-80EC-B8B7EAFFC169}" type="presOf" srcId="{FFCBC3B0-EC55-9A4C-AF8F-71A8253E738D}" destId="{CD9A69E9-35AA-D947-9B3D-812BC618D94B}" srcOrd="0" destOrd="0" presId="urn:microsoft.com/office/officeart/2005/8/layout/equation2"/>
    <dgm:cxn modelId="{B55539E0-FA4F-4D7A-B395-E97A1CCECE3F}" type="presOf" srcId="{3B791BEF-619D-4241-AA98-BAA0719A6857}" destId="{BA03D98C-5BAC-404A-86F6-A8F9781786F3}" srcOrd="0" destOrd="0" presId="urn:microsoft.com/office/officeart/2005/8/layout/equation2"/>
    <dgm:cxn modelId="{88ADDE12-F123-8742-86E1-E53980B7C39D}" srcId="{34C43D34-96AA-F349-BCC1-AFAE6C7469D0}" destId="{FFCBC3B0-EC55-9A4C-AF8F-71A8253E738D}" srcOrd="0" destOrd="0" parTransId="{AC739696-0BD1-F745-9BA7-F4D0F4F05AE8}" sibTransId="{3B791BEF-619D-4241-AA98-BAA0719A6857}"/>
    <dgm:cxn modelId="{399FFBBC-6A4F-4C97-9FF8-A7730501C122}" type="presOf" srcId="{1EA47DE4-4DEE-8449-B46D-4BF891CDA54F}" destId="{9333191B-5136-1848-A7B5-A2C3977E347E}" srcOrd="0" destOrd="0" presId="urn:microsoft.com/office/officeart/2005/8/layout/equation2"/>
    <dgm:cxn modelId="{4A1A1DCF-9A65-42B7-95D0-60B9FFA81641}" type="presParOf" srcId="{FFD19EE9-27AF-924D-B265-16A93B6B3FC3}" destId="{262F32BA-A73A-8C4F-9BCB-DA929EBA8B25}" srcOrd="0" destOrd="0" presId="urn:microsoft.com/office/officeart/2005/8/layout/equation2"/>
    <dgm:cxn modelId="{9FF17C5A-2C22-4A49-8E67-7458D534CB86}" type="presParOf" srcId="{262F32BA-A73A-8C4F-9BCB-DA929EBA8B25}" destId="{CD9A69E9-35AA-D947-9B3D-812BC618D94B}" srcOrd="0" destOrd="0" presId="urn:microsoft.com/office/officeart/2005/8/layout/equation2"/>
    <dgm:cxn modelId="{93881E9C-A381-4633-9241-980425424626}" type="presParOf" srcId="{262F32BA-A73A-8C4F-9BCB-DA929EBA8B25}" destId="{61B2AD43-B670-DD48-849D-1E18CF630665}" srcOrd="1" destOrd="0" presId="urn:microsoft.com/office/officeart/2005/8/layout/equation2"/>
    <dgm:cxn modelId="{78093D2A-D8B1-42D2-A1D3-5E744415255B}" type="presParOf" srcId="{262F32BA-A73A-8C4F-9BCB-DA929EBA8B25}" destId="{BA03D98C-5BAC-404A-86F6-A8F9781786F3}" srcOrd="2" destOrd="0" presId="urn:microsoft.com/office/officeart/2005/8/layout/equation2"/>
    <dgm:cxn modelId="{36E255A1-1418-440B-9F68-3BE1D5D30AB1}" type="presParOf" srcId="{262F32BA-A73A-8C4F-9BCB-DA929EBA8B25}" destId="{3085185D-5435-2840-A092-B3DF9AB9991C}" srcOrd="3" destOrd="0" presId="urn:microsoft.com/office/officeart/2005/8/layout/equation2"/>
    <dgm:cxn modelId="{6EF763A1-E883-4EF2-8E1B-F7FAC3681F3D}" type="presParOf" srcId="{262F32BA-A73A-8C4F-9BCB-DA929EBA8B25}" destId="{9333191B-5136-1848-A7B5-A2C3977E347E}" srcOrd="4" destOrd="0" presId="urn:microsoft.com/office/officeart/2005/8/layout/equation2"/>
    <dgm:cxn modelId="{F0FCEA7B-7AFF-4738-B4D6-D2ECE871C425}" type="presParOf" srcId="{FFD19EE9-27AF-924D-B265-16A93B6B3FC3}" destId="{7ABFFB28-8DE7-E84F-B052-C0A2C42C7149}" srcOrd="1" destOrd="0" presId="urn:microsoft.com/office/officeart/2005/8/layout/equation2"/>
    <dgm:cxn modelId="{80C9E203-7549-418A-94FC-5F10D20EA3D6}" type="presParOf" srcId="{7ABFFB28-8DE7-E84F-B052-C0A2C42C7149}" destId="{AE83AADD-E652-2C49-8F8D-299B9F6B3795}" srcOrd="0" destOrd="0" presId="urn:microsoft.com/office/officeart/2005/8/layout/equation2"/>
    <dgm:cxn modelId="{6263870E-72D9-460F-8CF0-DC364A708B28}" type="presParOf" srcId="{FFD19EE9-27AF-924D-B265-16A93B6B3FC3}" destId="{4CE3485C-6B80-0D45-96CE-B1B35969299F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A69E9-35AA-D947-9B3D-812BC618D94B}">
      <dsp:nvSpPr>
        <dsp:cNvPr id="0" name=""/>
        <dsp:cNvSpPr/>
      </dsp:nvSpPr>
      <dsp:spPr>
        <a:xfrm>
          <a:off x="725174" y="769"/>
          <a:ext cx="1789961" cy="178996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baseline="0" dirty="0" smtClean="0"/>
            <a:t>“Who am I?” </a:t>
          </a:r>
          <a:endParaRPr lang="en-GB" sz="2800" kern="1200" dirty="0"/>
        </a:p>
      </dsp:txBody>
      <dsp:txXfrm>
        <a:off x="987308" y="262903"/>
        <a:ext cx="1265693" cy="1265693"/>
      </dsp:txXfrm>
    </dsp:sp>
    <dsp:sp modelId="{BA03D98C-5BAC-404A-86F6-A8F9781786F3}">
      <dsp:nvSpPr>
        <dsp:cNvPr id="0" name=""/>
        <dsp:cNvSpPr/>
      </dsp:nvSpPr>
      <dsp:spPr>
        <a:xfrm>
          <a:off x="1101065" y="1936075"/>
          <a:ext cx="1038177" cy="1038177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700" kern="1200"/>
        </a:p>
      </dsp:txBody>
      <dsp:txXfrm>
        <a:off x="1238675" y="2333074"/>
        <a:ext cx="762957" cy="244179"/>
      </dsp:txXfrm>
    </dsp:sp>
    <dsp:sp modelId="{9333191B-5136-1848-A7B5-A2C3977E347E}">
      <dsp:nvSpPr>
        <dsp:cNvPr id="0" name=""/>
        <dsp:cNvSpPr/>
      </dsp:nvSpPr>
      <dsp:spPr>
        <a:xfrm>
          <a:off x="725174" y="3119598"/>
          <a:ext cx="1789961" cy="178996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baseline="0" dirty="0" smtClean="0"/>
            <a:t>“How should I act?” </a:t>
          </a:r>
          <a:endParaRPr lang="en-GB" sz="2800" kern="1200" dirty="0"/>
        </a:p>
      </dsp:txBody>
      <dsp:txXfrm>
        <a:off x="987308" y="3381732"/>
        <a:ext cx="1265693" cy="1265693"/>
      </dsp:txXfrm>
    </dsp:sp>
    <dsp:sp modelId="{7ABFFB28-8DE7-E84F-B052-C0A2C42C7149}">
      <dsp:nvSpPr>
        <dsp:cNvPr id="0" name=""/>
        <dsp:cNvSpPr/>
      </dsp:nvSpPr>
      <dsp:spPr>
        <a:xfrm>
          <a:off x="2783629" y="2122231"/>
          <a:ext cx="569207" cy="6658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200" kern="1200"/>
        </a:p>
      </dsp:txBody>
      <dsp:txXfrm>
        <a:off x="2783629" y="2255404"/>
        <a:ext cx="398445" cy="399519"/>
      </dsp:txXfrm>
    </dsp:sp>
    <dsp:sp modelId="{4CE3485C-6B80-0D45-96CE-B1B35969299F}">
      <dsp:nvSpPr>
        <dsp:cNvPr id="0" name=""/>
        <dsp:cNvSpPr/>
      </dsp:nvSpPr>
      <dsp:spPr>
        <a:xfrm>
          <a:off x="3589112" y="296166"/>
          <a:ext cx="4093606" cy="431799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baseline="0" dirty="0" smtClean="0"/>
            <a:t>Identity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baseline="0" dirty="0" smtClean="0"/>
            <a:t> is a social construct, which describes the subjective nature of meanings and experience within societal structures (Mead, 1934; </a:t>
          </a:r>
          <a:r>
            <a:rPr lang="en-GB" sz="1500" kern="1200" baseline="0" dirty="0" err="1" smtClean="0"/>
            <a:t>Alvesson</a:t>
          </a:r>
          <a:r>
            <a:rPr lang="en-GB" sz="1500" kern="1200" baseline="0" dirty="0" smtClean="0"/>
            <a:t> et al, 2008, Hogg et al, 1995). </a:t>
          </a:r>
          <a:endParaRPr lang="en-GB" sz="1500" kern="1200" dirty="0"/>
        </a:p>
      </dsp:txBody>
      <dsp:txXfrm>
        <a:off x="4188607" y="928522"/>
        <a:ext cx="2894616" cy="3053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B71B4-87AA-428C-99CC-239901ED4C95}" type="datetimeFigureOut">
              <a:rPr lang="en-GB" smtClean="0"/>
              <a:t>19/11/2017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EA7F3-5E59-46D3-9FE3-B41B6C26A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92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02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333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69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99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13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232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577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As such, identity motivates behavioural attempts to confirm or verify its existence (Burke and Stets, 1999; McCall and Simmons, 1966).</a:t>
            </a:r>
            <a:r>
              <a:rPr lang="en-GB" b="1" dirty="0" smtClean="0"/>
              <a:t> </a:t>
            </a:r>
            <a:endParaRPr lang="en-GB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The second question goes to the behaviours an individual engages in to confirm this self-concept and asks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CA07C-41D1-6C4C-ACFC-1444BA6DE4C1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64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875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835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747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016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102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532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163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171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6456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43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320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090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754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544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521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438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good practice</a:t>
            </a:r>
          </a:p>
          <a:p>
            <a:r>
              <a:rPr lang="en-GB" dirty="0" smtClean="0"/>
              <a:t>Commissioning of the attainment gap report</a:t>
            </a:r>
          </a:p>
          <a:p>
            <a:r>
              <a:rPr lang="en-GB" dirty="0" smtClean="0"/>
              <a:t>Engineering has hired an EDI officer</a:t>
            </a:r>
          </a:p>
          <a:p>
            <a:r>
              <a:rPr lang="en-GB" dirty="0" smtClean="0"/>
              <a:t>The Stellar HE programme</a:t>
            </a:r>
          </a:p>
          <a:p>
            <a:r>
              <a:rPr lang="en-GB" dirty="0" smtClean="0"/>
              <a:t>BME Peer mentoring pilot in the SHS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74FB-9981-4083-ADBF-B0FDA776AB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300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9948-3347-4E2E-BB2C-209EDEE5083F}" type="datetimeFigureOut">
              <a:rPr lang="en-GB" smtClean="0"/>
              <a:t>19/11/2017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33CD-EB13-4E82-9CB5-5EB1DBBC2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12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9948-3347-4E2E-BB2C-209EDEE5083F}" type="datetimeFigureOut">
              <a:rPr lang="en-GB" smtClean="0"/>
              <a:t>19/11/2017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33CD-EB13-4E82-9CB5-5EB1DBBC2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99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9948-3347-4E2E-BB2C-209EDEE5083F}" type="datetimeFigureOut">
              <a:rPr lang="en-GB" smtClean="0"/>
              <a:t>19/11/2017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33CD-EB13-4E82-9CB5-5EB1DBBC2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79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9948-3347-4E2E-BB2C-209EDEE5083F}" type="datetimeFigureOut">
              <a:rPr lang="en-GB" smtClean="0"/>
              <a:t>19/11/2017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33CD-EB13-4E82-9CB5-5EB1DBBC2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61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9948-3347-4E2E-BB2C-209EDEE5083F}" type="datetimeFigureOut">
              <a:rPr lang="en-GB" smtClean="0"/>
              <a:t>19/11/2017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33CD-EB13-4E82-9CB5-5EB1DBBC2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20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9948-3347-4E2E-BB2C-209EDEE5083F}" type="datetimeFigureOut">
              <a:rPr lang="en-GB" smtClean="0"/>
              <a:t>19/11/2017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33CD-EB13-4E82-9CB5-5EB1DBBC2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211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9948-3347-4E2E-BB2C-209EDEE5083F}" type="datetimeFigureOut">
              <a:rPr lang="en-GB" smtClean="0"/>
              <a:t>19/11/2017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33CD-EB13-4E82-9CB5-5EB1DBBC2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099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9948-3347-4E2E-BB2C-209EDEE5083F}" type="datetimeFigureOut">
              <a:rPr lang="en-GB" smtClean="0"/>
              <a:t>19/11/2017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33CD-EB13-4E82-9CB5-5EB1DBBC2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9948-3347-4E2E-BB2C-209EDEE5083F}" type="datetimeFigureOut">
              <a:rPr lang="en-GB" smtClean="0"/>
              <a:t>19/11/2017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33CD-EB13-4E82-9CB5-5EB1DBBC2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21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9948-3347-4E2E-BB2C-209EDEE5083F}" type="datetimeFigureOut">
              <a:rPr lang="en-GB" smtClean="0"/>
              <a:t>19/11/2017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33CD-EB13-4E82-9CB5-5EB1DBBC2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82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49948-3347-4E2E-BB2C-209EDEE5083F}" type="datetimeFigureOut">
              <a:rPr lang="en-GB" smtClean="0"/>
              <a:t>19/11/2017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133CD-EB13-4E82-9CB5-5EB1DBBC2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973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49948-3347-4E2E-BB2C-209EDEE5083F}" type="datetimeFigureOut">
              <a:rPr lang="en-GB" smtClean="0"/>
              <a:t>19/11/2017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133CD-EB13-4E82-9CB5-5EB1DBBC21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5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hoot.it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jla.eu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tacy.Johnson@Nottingham.ac.u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6900" y="2554287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Early Lessons from the </a:t>
            </a:r>
            <a:br>
              <a:rPr lang="en-US" sz="3600" b="1" dirty="0" smtClean="0"/>
            </a:br>
            <a:r>
              <a:rPr lang="en-US" sz="3600" b="1" dirty="0" smtClean="0"/>
              <a:t>European </a:t>
            </a:r>
            <a:r>
              <a:rPr lang="en-US" sz="3600" b="1" dirty="0" smtClean="0"/>
              <a:t>Junior Leadership</a:t>
            </a:r>
            <a:br>
              <a:rPr lang="en-US" sz="3600" b="1" dirty="0" smtClean="0"/>
            </a:br>
            <a:r>
              <a:rPr lang="en-US" sz="3600" b="1" dirty="0"/>
              <a:t>A</a:t>
            </a:r>
            <a:r>
              <a:rPr lang="en-US" sz="3600" b="1" dirty="0" smtClean="0"/>
              <a:t>cademy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GB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9892" y="3289299"/>
            <a:ext cx="6400800" cy="2101653"/>
          </a:xfrm>
        </p:spPr>
        <p:txBody>
          <a:bodyPr>
            <a:noAutofit/>
          </a:bodyPr>
          <a:lstStyle/>
          <a:p>
            <a:pPr algn="l"/>
            <a:r>
              <a:rPr lang="en-US" sz="1600" dirty="0" smtClean="0"/>
              <a:t>Stacy </a:t>
            </a:r>
            <a:r>
              <a:rPr lang="en-US" sz="1600" dirty="0"/>
              <a:t>Johnson </a:t>
            </a:r>
          </a:p>
          <a:p>
            <a:pPr algn="l"/>
            <a:r>
              <a:rPr lang="en-US" sz="1600" dirty="0"/>
              <a:t>Associate Professor</a:t>
            </a:r>
          </a:p>
          <a:p>
            <a:pPr algn="l"/>
            <a:r>
              <a:rPr lang="en-US" sz="1600" dirty="0"/>
              <a:t>University of </a:t>
            </a:r>
            <a:r>
              <a:rPr lang="en-US" sz="1600" dirty="0" smtClean="0"/>
              <a:t>Nottingham</a:t>
            </a:r>
          </a:p>
          <a:p>
            <a:pPr algn="l"/>
            <a:r>
              <a:rPr lang="en-US" sz="1600" dirty="0" smtClean="0"/>
              <a:t> </a:t>
            </a:r>
            <a:r>
              <a:rPr lang="en-US" sz="1600" dirty="0"/>
              <a:t>School of Health Sciences  </a:t>
            </a:r>
          </a:p>
          <a:p>
            <a:pPr algn="l"/>
            <a:r>
              <a:rPr lang="en-US" sz="1600" dirty="0"/>
              <a:t>Twitter: @</a:t>
            </a:r>
            <a:r>
              <a:rPr lang="en-US" sz="1600" dirty="0" err="1" smtClean="0"/>
              <a:t>misssdjohnson</a:t>
            </a:r>
            <a:endParaRPr lang="en-US" sz="1600" dirty="0" smtClean="0"/>
          </a:p>
          <a:p>
            <a:pPr algn="l"/>
            <a:r>
              <a:rPr lang="en-US" sz="1600" dirty="0" err="1" smtClean="0"/>
              <a:t>Website:www.ejla.eu</a:t>
            </a:r>
            <a:endParaRPr lang="en-US" sz="1600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0" y="5778500"/>
            <a:ext cx="12192000" cy="1079501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2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2" descr="EJLA_final_logo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526" y="0"/>
            <a:ext cx="3739098" cy="16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JLA_final_logo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9" y="-42333"/>
            <a:ext cx="3739098" cy="16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67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Junior Leadership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43591"/>
            <a:ext cx="8229600" cy="4882573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Future Leaders </a:t>
            </a:r>
            <a:r>
              <a:rPr lang="en-US" sz="3600" i="1" dirty="0"/>
              <a:t>vs</a:t>
            </a:r>
            <a:r>
              <a:rPr lang="en-US" sz="3600" dirty="0"/>
              <a:t> Now </a:t>
            </a:r>
            <a:r>
              <a:rPr lang="en-US" sz="3600" dirty="0" smtClean="0"/>
              <a:t>Leaders</a:t>
            </a:r>
          </a:p>
          <a:p>
            <a:r>
              <a:rPr lang="en-US" sz="3600" dirty="0" smtClean="0"/>
              <a:t>Being </a:t>
            </a:r>
            <a:r>
              <a:rPr lang="en-US" sz="3600" dirty="0" err="1" smtClean="0"/>
              <a:t>leaderly</a:t>
            </a:r>
            <a:r>
              <a:rPr lang="en-US" sz="3600" dirty="0" smtClean="0"/>
              <a:t>: Don’t wait to lead</a:t>
            </a:r>
          </a:p>
          <a:p>
            <a:r>
              <a:rPr lang="en-US" sz="3600" dirty="0" err="1" smtClean="0"/>
              <a:t>Organisations</a:t>
            </a:r>
            <a:r>
              <a:rPr lang="en-US" sz="3600" dirty="0" smtClean="0"/>
              <a:t> should not wait </a:t>
            </a:r>
            <a:r>
              <a:rPr lang="en-US" sz="3600" dirty="0" smtClean="0"/>
              <a:t>until </a:t>
            </a:r>
            <a:r>
              <a:rPr lang="en-US" sz="3600" dirty="0" smtClean="0"/>
              <a:t>they</a:t>
            </a:r>
            <a:r>
              <a:rPr lang="en-US" sz="3600" dirty="0" smtClean="0"/>
              <a:t> </a:t>
            </a:r>
            <a:r>
              <a:rPr lang="en-US" sz="3600" dirty="0" smtClean="0"/>
              <a:t>are more “senior” to capitalize </a:t>
            </a:r>
            <a:r>
              <a:rPr lang="en-US" sz="3600" dirty="0" smtClean="0"/>
              <a:t>and </a:t>
            </a:r>
            <a:r>
              <a:rPr lang="en-US" sz="3600" dirty="0" smtClean="0"/>
              <a:t>gain from the leadership aptitude of junior leaders </a:t>
            </a:r>
          </a:p>
          <a:p>
            <a:r>
              <a:rPr lang="en-US" sz="3600" dirty="0" smtClean="0"/>
              <a:t>Should not wait to offer leadership  development until junior leaders are in senior/leadership/management positions  </a:t>
            </a: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1524000" y="5908575"/>
            <a:ext cx="9144000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764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Junior Leadership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43591"/>
            <a:ext cx="8229600" cy="488257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Leadership </a:t>
            </a:r>
            <a:r>
              <a:rPr lang="en-US" sz="3600" dirty="0"/>
              <a:t>at the start of the career journey</a:t>
            </a:r>
          </a:p>
          <a:p>
            <a:r>
              <a:rPr lang="en-US" sz="3600" dirty="0"/>
              <a:t>Leadership from the </a:t>
            </a:r>
            <a:r>
              <a:rPr lang="en-US" sz="3600" dirty="0" smtClean="0"/>
              <a:t>margins: voices that are normally silent </a:t>
            </a: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1524000" y="5908575"/>
            <a:ext cx="9144000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0785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Junior Leadership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43591"/>
            <a:ext cx="8229600" cy="488257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Characteristics not unique individually</a:t>
            </a:r>
          </a:p>
          <a:p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But </a:t>
            </a:r>
          </a:p>
          <a:p>
            <a:r>
              <a:rPr lang="en-US" sz="3600" dirty="0" smtClean="0"/>
              <a:t>in combination, produce a brand of leadership that is distinctive 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1524000" y="5908575"/>
            <a:ext cx="9144000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1062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825" y="308149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Festival Findings: Features of Junior Leadership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2150" y="1694352"/>
            <a:ext cx="8229600" cy="488257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Influence in the absence of </a:t>
            </a:r>
            <a:r>
              <a:rPr lang="en-US" sz="3600" dirty="0" smtClean="0"/>
              <a:t>positional authority or </a:t>
            </a:r>
            <a:r>
              <a:rPr lang="en-US" sz="3600" dirty="0" err="1" smtClean="0"/>
              <a:t>organisational</a:t>
            </a:r>
            <a:r>
              <a:rPr lang="en-US" sz="3600" dirty="0" smtClean="0"/>
              <a:t>/professional  seniority</a:t>
            </a:r>
            <a:endParaRPr lang="en-US" sz="3600" dirty="0" smtClean="0"/>
          </a:p>
          <a:p>
            <a:r>
              <a:rPr lang="en-US" sz="3600" dirty="0" smtClean="0"/>
              <a:t>Making the old new and the new novel </a:t>
            </a:r>
          </a:p>
          <a:p>
            <a:r>
              <a:rPr lang="en-US" sz="3600" dirty="0" smtClean="0"/>
              <a:t>The approach of experiences with fascination 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1524000" y="5908575"/>
            <a:ext cx="9144000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78651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002" y="61574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Festival Findings: </a:t>
            </a:r>
            <a:r>
              <a:rPr lang="en-US" b="1" dirty="0"/>
              <a:t>The Warrant for Junior Leadership</a:t>
            </a:r>
            <a:br>
              <a:rPr lang="en-US" b="1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2150" y="1982646"/>
            <a:ext cx="8229600" cy="488257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conviction of idealism</a:t>
            </a:r>
          </a:p>
          <a:p>
            <a:r>
              <a:rPr lang="en-US" sz="3600" dirty="0" smtClean="0"/>
              <a:t>The courage of the curious</a:t>
            </a:r>
          </a:p>
          <a:p>
            <a:r>
              <a:rPr lang="en-US" sz="3600" dirty="0" smtClean="0"/>
              <a:t>The as yet unjaded spirit</a:t>
            </a:r>
          </a:p>
          <a:p>
            <a:endParaRPr lang="en-US" sz="3600" dirty="0" smtClean="0"/>
          </a:p>
          <a:p>
            <a:endParaRPr lang="en-US" sz="3600" dirty="0"/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1524000" y="5908575"/>
            <a:ext cx="9144000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41058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/>
              <a:t>The Instruments of Junior </a:t>
            </a:r>
            <a:r>
              <a:rPr lang="en-US" b="1" dirty="0" smtClean="0"/>
              <a:t>Leadership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43591"/>
            <a:ext cx="8229600" cy="48825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3600" dirty="0" smtClean="0"/>
          </a:p>
          <a:p>
            <a:r>
              <a:rPr lang="en-US" sz="3600" dirty="0" smtClean="0"/>
              <a:t>Simplification of complexity through naiveté</a:t>
            </a:r>
          </a:p>
          <a:p>
            <a:r>
              <a:rPr lang="en-US" sz="3600" dirty="0" smtClean="0"/>
              <a:t>Historical skepticism</a:t>
            </a:r>
          </a:p>
          <a:p>
            <a:r>
              <a:rPr lang="en-US" sz="3600" dirty="0" smtClean="0"/>
              <a:t>The restless mind </a:t>
            </a:r>
          </a:p>
          <a:p>
            <a:r>
              <a:rPr lang="en-US" sz="3600" dirty="0" smtClean="0"/>
              <a:t>The audacity of the novice </a:t>
            </a:r>
          </a:p>
          <a:p>
            <a:r>
              <a:rPr lang="en-US" sz="3600" dirty="0" smtClean="0"/>
              <a:t>Unbound, </a:t>
            </a:r>
            <a:r>
              <a:rPr lang="en-US" sz="3600" dirty="0" err="1" smtClean="0"/>
              <a:t>unsocialised</a:t>
            </a:r>
            <a:r>
              <a:rPr lang="en-US" sz="3600" dirty="0" smtClean="0"/>
              <a:t> nursing/midwifery minds</a:t>
            </a:r>
          </a:p>
          <a:p>
            <a:pPr marL="0" indent="0">
              <a:buNone/>
            </a:pPr>
            <a:endParaRPr lang="en-US" sz="3600" dirty="0" smtClean="0"/>
          </a:p>
          <a:p>
            <a:endParaRPr lang="en-US" sz="3600" dirty="0"/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1524000" y="5908575"/>
            <a:ext cx="9144000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7899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Developing Junior Leaders in the EJLA 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43591"/>
            <a:ext cx="8229600" cy="4882573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Identify students with leadership aptitude</a:t>
            </a:r>
          </a:p>
          <a:p>
            <a:r>
              <a:rPr lang="en-US" sz="3600" b="1" dirty="0"/>
              <a:t>Develop leadership identity </a:t>
            </a:r>
          </a:p>
          <a:p>
            <a:r>
              <a:rPr lang="en-US" sz="3600" dirty="0"/>
              <a:t>Expose students to leadership signatures</a:t>
            </a:r>
          </a:p>
          <a:p>
            <a:r>
              <a:rPr lang="en-US" sz="3600" dirty="0"/>
              <a:t>Get them to consider their leadership legacy</a:t>
            </a: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0" y="5908575"/>
            <a:ext cx="12192000" cy="949425"/>
            <a:chOff x="-1524000" y="-27385"/>
            <a:chExt cx="12192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-1524000" y="-27385"/>
              <a:ext cx="12192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2226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/>
          </p:nvPr>
        </p:nvGraphicFramePr>
        <p:xfrm>
          <a:off x="1905000" y="1719071"/>
          <a:ext cx="8407893" cy="491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D045D-7274-4241-8A4C-8AF501C149E0}" type="datetime1">
              <a:rPr lang="en-GB" smtClean="0">
                <a:solidFill>
                  <a:srgbClr val="534949"/>
                </a:solidFill>
              </a:rPr>
              <a:pPr/>
              <a:t>20/11/2017</a:t>
            </a:fld>
            <a:endParaRPr lang="en-GB">
              <a:solidFill>
                <a:srgbClr val="53494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534949"/>
                </a:solidFill>
              </a:rPr>
              <a:t>dyneshia.johnson@dmu.ac.uk</a:t>
            </a:r>
            <a:endParaRPr lang="en-GB">
              <a:solidFill>
                <a:srgbClr val="53494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7747-BADC-6F47-AEA5-DD85EE920F32}" type="slidenum">
              <a:rPr lang="en-GB" smtClean="0">
                <a:solidFill>
                  <a:srgbClr val="534949"/>
                </a:solidFill>
              </a:rPr>
              <a:pPr/>
              <a:t>17</a:t>
            </a:fld>
            <a:endParaRPr lang="en-GB">
              <a:solidFill>
                <a:srgbClr val="534949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identity?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424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Developing Leadership Identity in Junior Leaders 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915" y="1243591"/>
            <a:ext cx="9244885" cy="4882573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sz="3600" dirty="0" smtClean="0"/>
              <a:t>Internal view of self as leader</a:t>
            </a:r>
          </a:p>
          <a:p>
            <a:r>
              <a:rPr lang="en-US" sz="3600" dirty="0"/>
              <a:t>Identity work</a:t>
            </a:r>
          </a:p>
          <a:p>
            <a:r>
              <a:rPr lang="en-US" sz="3600" dirty="0" smtClean="0"/>
              <a:t>Identity formation</a:t>
            </a:r>
          </a:p>
          <a:p>
            <a:endParaRPr lang="en-US" sz="3600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0" y="5908575"/>
            <a:ext cx="12192000" cy="949425"/>
            <a:chOff x="-1524000" y="-27385"/>
            <a:chExt cx="12192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-1524000" y="-27385"/>
              <a:ext cx="12192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9842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Professional Hybrids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915" y="1243591"/>
            <a:ext cx="9244885" cy="4882573"/>
          </a:xfrm>
        </p:spPr>
        <p:txBody>
          <a:bodyPr>
            <a:normAutofit lnSpcReduction="10000"/>
          </a:bodyPr>
          <a:lstStyle/>
          <a:p>
            <a:endParaRPr lang="en-US" sz="3600" dirty="0"/>
          </a:p>
          <a:p>
            <a:pPr marL="0" indent="0">
              <a:buNone/>
            </a:pPr>
            <a:r>
              <a:rPr lang="en-GB" sz="3600" dirty="0">
                <a:latin typeface="Cambria"/>
                <a:cs typeface="Arial Narrow"/>
              </a:rPr>
              <a:t>Amidst conditions of modernity and the impact of varying demands on the self, individuals still require a consistent conception of who they are to be effective social </a:t>
            </a:r>
            <a:r>
              <a:rPr lang="en-GB" sz="3600" dirty="0" smtClean="0">
                <a:latin typeface="Cambria"/>
                <a:cs typeface="Arial Narrow"/>
              </a:rPr>
              <a:t>actors</a:t>
            </a:r>
          </a:p>
          <a:p>
            <a:pPr marL="0" indent="0">
              <a:buNone/>
            </a:pPr>
            <a:endParaRPr lang="en-GB" sz="3600" dirty="0" smtClean="0">
              <a:latin typeface="Cambria"/>
              <a:cs typeface="Arial Narrow"/>
            </a:endParaRPr>
          </a:p>
          <a:p>
            <a:pPr marL="0" indent="0">
              <a:buNone/>
            </a:pPr>
            <a:r>
              <a:rPr lang="es-ES_tradnl" sz="3600" i="1" dirty="0">
                <a:latin typeface="Arial Narrow"/>
                <a:cs typeface="Arial Narrow"/>
              </a:rPr>
              <a:t>(Watson, 2008; </a:t>
            </a:r>
            <a:r>
              <a:rPr lang="es-ES_tradnl" sz="3600" i="1" dirty="0" err="1">
                <a:latin typeface="Arial Narrow"/>
                <a:cs typeface="Arial Narrow"/>
              </a:rPr>
              <a:t>Krueger</a:t>
            </a:r>
            <a:r>
              <a:rPr lang="es-ES_tradnl" sz="3600" i="1" dirty="0">
                <a:latin typeface="Arial Narrow"/>
                <a:cs typeface="Arial Narrow"/>
              </a:rPr>
              <a:t>, 2007; </a:t>
            </a:r>
            <a:r>
              <a:rPr lang="es-ES_tradnl" sz="3600" i="1" dirty="0" err="1">
                <a:latin typeface="Arial Narrow"/>
                <a:cs typeface="Arial Narrow"/>
              </a:rPr>
              <a:t>Alvesson</a:t>
            </a:r>
            <a:r>
              <a:rPr lang="es-ES_tradnl" sz="3600" i="1" dirty="0">
                <a:latin typeface="Arial Narrow"/>
                <a:cs typeface="Arial Narrow"/>
              </a:rPr>
              <a:t> &amp; </a:t>
            </a:r>
            <a:r>
              <a:rPr lang="es-ES_tradnl" sz="3600" i="1" dirty="0" err="1">
                <a:latin typeface="Arial Narrow"/>
                <a:cs typeface="Arial Narrow"/>
              </a:rPr>
              <a:t>Willmot</a:t>
            </a:r>
            <a:r>
              <a:rPr lang="es-ES_tradnl" sz="3600" i="1" dirty="0">
                <a:latin typeface="Arial Narrow"/>
                <a:cs typeface="Arial Narrow"/>
              </a:rPr>
              <a:t>, 2002).</a:t>
            </a:r>
            <a:endParaRPr lang="de-DE" sz="3600" i="1" dirty="0">
              <a:latin typeface="Arial Narrow"/>
              <a:cs typeface="Arial Narrow"/>
            </a:endParaRPr>
          </a:p>
          <a:p>
            <a:endParaRPr lang="en-US" sz="3600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0" y="5908575"/>
            <a:ext cx="12192000" cy="949425"/>
            <a:chOff x="-1524000" y="-27385"/>
            <a:chExt cx="12192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-1524000" y="-27385"/>
              <a:ext cx="12192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642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smtClean="0"/>
              <a:t>Today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43591"/>
            <a:ext cx="8229600" cy="488257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About the European Junior Leadership Academy</a:t>
            </a:r>
          </a:p>
          <a:p>
            <a:endParaRPr lang="en-US" sz="3600" dirty="0" smtClean="0"/>
          </a:p>
          <a:p>
            <a:r>
              <a:rPr lang="en-US" sz="3600" dirty="0" smtClean="0"/>
              <a:t>Is Junior Leadership a thing?</a:t>
            </a:r>
          </a:p>
          <a:p>
            <a:endParaRPr lang="en-US" sz="3600" dirty="0" smtClean="0"/>
          </a:p>
          <a:p>
            <a:r>
              <a:rPr lang="en-US" sz="3600" dirty="0" smtClean="0"/>
              <a:t>Any application to GEN students and GEN </a:t>
            </a:r>
            <a:r>
              <a:rPr lang="en-US" sz="3600" dirty="0" err="1" smtClean="0"/>
              <a:t>programmes</a:t>
            </a:r>
            <a:r>
              <a:rPr lang="en-US" sz="3600" dirty="0" smtClean="0"/>
              <a:t>?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						Twitter: @</a:t>
            </a:r>
            <a:r>
              <a:rPr lang="en-US" sz="1600" dirty="0" err="1" smtClean="0"/>
              <a:t>misssdjohnson</a:t>
            </a:r>
            <a:endParaRPr lang="en-US" sz="1600" dirty="0" smtClean="0"/>
          </a:p>
          <a:p>
            <a:endParaRPr lang="en-US" sz="3600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0" y="5908575"/>
            <a:ext cx="12192000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0873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Are GEN students a typ</a:t>
            </a:r>
            <a:r>
              <a:rPr lang="en-US" b="1" dirty="0" smtClean="0"/>
              <a:t>e of </a:t>
            </a:r>
            <a:r>
              <a:rPr lang="en-US" b="1" dirty="0" smtClean="0"/>
              <a:t>Professional Hybrid?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915" y="1243591"/>
            <a:ext cx="9244885" cy="488257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3600" dirty="0"/>
          </a:p>
          <a:p>
            <a:pPr marL="0" lvl="0" indent="0">
              <a:buNone/>
            </a:pPr>
            <a:r>
              <a:rPr lang="en-GB" sz="3600" dirty="0" smtClean="0"/>
              <a:t>The </a:t>
            </a:r>
            <a:r>
              <a:rPr lang="en-GB" sz="3600" dirty="0"/>
              <a:t>ability of hybrids to alternate between these two distinct functions and align professional and organisational demands is indicative of how valuable hybrids can be to these organisations </a:t>
            </a:r>
            <a:endParaRPr lang="en-GB" sz="3600" dirty="0" smtClean="0"/>
          </a:p>
          <a:p>
            <a:pPr marL="0" lvl="0" indent="0">
              <a:buNone/>
            </a:pPr>
            <a:r>
              <a:rPr lang="en-GB" sz="2400" i="1" dirty="0" smtClean="0"/>
              <a:t>(</a:t>
            </a:r>
            <a:r>
              <a:rPr lang="en-GB" sz="2400" i="1" dirty="0"/>
              <a:t>Ferlie, Fitzgerald, Wood &amp; Hawkins 2005; </a:t>
            </a:r>
            <a:r>
              <a:rPr lang="en-GB" sz="2400" i="1" dirty="0" err="1"/>
              <a:t>Noordegraaf</a:t>
            </a:r>
            <a:r>
              <a:rPr lang="en-GB" sz="2400" i="1" dirty="0"/>
              <a:t> &amp; Van Der </a:t>
            </a:r>
            <a:r>
              <a:rPr lang="en-GB" sz="2400" i="1" dirty="0" err="1"/>
              <a:t>Meulen</a:t>
            </a:r>
            <a:r>
              <a:rPr lang="en-GB" sz="2400" i="1" dirty="0"/>
              <a:t> 2008; Llewellyn, 2001) </a:t>
            </a:r>
            <a:endParaRPr lang="en-GB" sz="2400" dirty="0"/>
          </a:p>
          <a:p>
            <a:endParaRPr lang="en-US" sz="3600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0" y="5908575"/>
            <a:ext cx="12192000" cy="949425"/>
            <a:chOff x="-1524000" y="-27385"/>
            <a:chExt cx="12192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-1524000" y="-27385"/>
              <a:ext cx="12192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4070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Let’s Play</a:t>
            </a:r>
            <a:br>
              <a:rPr lang="en-US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43591"/>
            <a:ext cx="8229600" cy="48825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 </a:t>
            </a:r>
            <a:r>
              <a:rPr lang="en-US" sz="3600" dirty="0" smtClean="0">
                <a:hlinkClick r:id="rId3"/>
              </a:rPr>
              <a:t>www.kahoot.it</a:t>
            </a: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Pin: 1576332</a:t>
            </a:r>
            <a:endParaRPr lang="en-US" sz="3600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0" y="5908575"/>
            <a:ext cx="12192000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4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9760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Current </a:t>
            </a:r>
            <a:r>
              <a:rPr lang="en-US" dirty="0" smtClean="0"/>
              <a:t>Leadership Development of GEN students.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43591"/>
            <a:ext cx="8229600" cy="48825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What leadership development is in your curriculum now?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 smtClean="0"/>
              <a:t>Go to </a:t>
            </a:r>
            <a:r>
              <a:rPr lang="en-US" sz="3600" dirty="0" err="1" smtClean="0"/>
              <a:t>Padlet</a:t>
            </a:r>
            <a:endParaRPr lang="en-US" sz="3600" dirty="0"/>
          </a:p>
          <a:p>
            <a:pPr marL="0" indent="0">
              <a:buNone/>
            </a:pPr>
            <a:r>
              <a:rPr lang="en-US" sz="3600" dirty="0" smtClean="0"/>
              <a:t>T</a:t>
            </a:r>
            <a:r>
              <a:rPr lang="en-US" sz="3600" dirty="0" smtClean="0"/>
              <a:t>ake 5 minutes to post what is happening in your institution’s GEN programme </a:t>
            </a:r>
            <a:endParaRPr lang="en-US" sz="3600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0" y="5908575"/>
            <a:ext cx="12192000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9210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The EJLA </a:t>
            </a:r>
            <a:br>
              <a:rPr lang="en-US" b="1" dirty="0" smtClean="0"/>
            </a:br>
            <a:r>
              <a:rPr lang="en-US" b="1" dirty="0" smtClean="0"/>
              <a:t>Programme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916" y="1573383"/>
            <a:ext cx="11226084" cy="4882573"/>
          </a:xfrm>
        </p:spPr>
        <p:txBody>
          <a:bodyPr>
            <a:normAutofit/>
          </a:bodyPr>
          <a:lstStyle/>
          <a:p>
            <a:r>
              <a:rPr lang="en-US" dirty="0"/>
              <a:t>12 month leadership development experience </a:t>
            </a:r>
            <a:r>
              <a:rPr lang="en-US" dirty="0" smtClean="0"/>
              <a:t>for student nurses and midwives</a:t>
            </a:r>
            <a:endParaRPr lang="en-US" dirty="0"/>
          </a:p>
          <a:p>
            <a:r>
              <a:rPr lang="en-US" dirty="0"/>
              <a:t>Leadership Retreat I </a:t>
            </a:r>
          </a:p>
          <a:p>
            <a:r>
              <a:rPr lang="en-US" dirty="0"/>
              <a:t>Senior national nurse mentor</a:t>
            </a:r>
          </a:p>
          <a:p>
            <a:r>
              <a:rPr lang="en-US" dirty="0"/>
              <a:t>2 week policy/leadership internship outside own country e.g. Department of Health, </a:t>
            </a:r>
            <a:r>
              <a:rPr lang="en-US" dirty="0" smtClean="0"/>
              <a:t>NHS England, Ministry</a:t>
            </a:r>
            <a:endParaRPr lang="en-US" dirty="0"/>
          </a:p>
          <a:p>
            <a:r>
              <a:rPr lang="en-US" dirty="0"/>
              <a:t>Regional peer project supported by peer facilitators (newly qualified nurses)  </a:t>
            </a:r>
          </a:p>
          <a:p>
            <a:r>
              <a:rPr lang="en-US" dirty="0"/>
              <a:t>Leadership Retreat II: Maribor Summer 2018</a:t>
            </a: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-1" y="5908575"/>
            <a:ext cx="12164487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2" descr="EJLA_final_logo_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9" y="-42333"/>
            <a:ext cx="3739098" cy="16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JLA_final_logo_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389" y="6742"/>
            <a:ext cx="3739098" cy="16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01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440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The </a:t>
            </a:r>
            <a:r>
              <a:rPr lang="en-US" b="1" dirty="0" err="1" smtClean="0"/>
              <a:t>reLAte</a:t>
            </a:r>
            <a:r>
              <a:rPr lang="en-US" b="1" dirty="0" smtClean="0"/>
              <a:t> Project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359" y="1029896"/>
            <a:ext cx="8229600" cy="11184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/>
              <a:t>Student Leadership Retreat I</a:t>
            </a:r>
          </a:p>
          <a:p>
            <a:pPr marL="0" indent="0" algn="ctr">
              <a:buNone/>
            </a:pPr>
            <a:r>
              <a:rPr lang="en-US" sz="2400" dirty="0" smtClean="0"/>
              <a:t>Nottingham August 2017 </a:t>
            </a:r>
            <a:endParaRPr lang="en-US" sz="2400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-1" y="5908575"/>
            <a:ext cx="12164487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2" descr="EJLA_final_logo_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9" y="-42333"/>
            <a:ext cx="3739098" cy="16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JLA_final_logo_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389" y="6742"/>
            <a:ext cx="3739098" cy="16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G_001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64543"/>
            <a:ext cx="6028661" cy="3391122"/>
          </a:xfrm>
          <a:prstGeom prst="rect">
            <a:avLst/>
          </a:prstGeom>
        </p:spPr>
      </p:pic>
      <p:pic>
        <p:nvPicPr>
          <p:cNvPr id="12" name="Picture 11" descr="IMG_002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00" y="2164543"/>
            <a:ext cx="6163799" cy="337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9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Any Lessons for Leadership Development of GEN students?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43591"/>
            <a:ext cx="8229600" cy="488257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What does this mean for GEN curricula?</a:t>
            </a:r>
          </a:p>
          <a:p>
            <a:pPr marL="0" indent="0">
              <a:buNone/>
            </a:pPr>
            <a:r>
              <a:rPr lang="en-US" sz="3600" dirty="0" smtClean="0"/>
              <a:t>How do we develop leadership identity in GEN students?</a:t>
            </a:r>
          </a:p>
          <a:p>
            <a:pPr marL="0" indent="0">
              <a:buNone/>
            </a:pPr>
            <a:r>
              <a:rPr lang="en-US" sz="3600" dirty="0" smtClean="0"/>
              <a:t>What leadership development activities do your students get involved in?  </a:t>
            </a:r>
          </a:p>
          <a:p>
            <a:pPr marL="0" indent="0">
              <a:buNone/>
            </a:pPr>
            <a:r>
              <a:rPr lang="en-US" sz="3600" dirty="0" smtClean="0"/>
              <a:t>What does this mean for leadership experiences in practice?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600" b="1" dirty="0" smtClean="0"/>
              <a:t>Exercise 2  </a:t>
            </a:r>
          </a:p>
          <a:p>
            <a:pPr marL="0" indent="0">
              <a:buNone/>
            </a:pPr>
            <a:r>
              <a:rPr lang="en-US" sz="3600" dirty="0"/>
              <a:t>Go to </a:t>
            </a:r>
            <a:r>
              <a:rPr lang="en-US" sz="3600" dirty="0" err="1" smtClean="0"/>
              <a:t>Padlet</a:t>
            </a:r>
            <a:r>
              <a:rPr lang="en-US" sz="3600" dirty="0" smtClean="0"/>
              <a:t>. Take </a:t>
            </a:r>
            <a:r>
              <a:rPr lang="en-US" sz="3600" dirty="0"/>
              <a:t>5 minutes to post ideas about new leadership development initiatives. </a:t>
            </a:r>
            <a:endParaRPr lang="en-US" sz="3600" dirty="0" smtClean="0"/>
          </a:p>
          <a:p>
            <a:endParaRPr lang="en-US" sz="3600" dirty="0"/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0" y="5908575"/>
            <a:ext cx="12192000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10642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6517" y="487559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Democratising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smtClean="0"/>
              <a:t>Leadership</a:t>
            </a:r>
            <a:br>
              <a:rPr lang="en-US" b="1" dirty="0" smtClean="0"/>
            </a:br>
            <a:r>
              <a:rPr lang="en-US" b="1" dirty="0" smtClean="0"/>
              <a:t>Lead Now! MOOC </a:t>
            </a:r>
            <a:r>
              <a:rPr lang="en-US" b="1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732" y="1630559"/>
            <a:ext cx="10586434" cy="48825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Scal</a:t>
            </a:r>
            <a:r>
              <a:rPr lang="en-US" dirty="0" smtClean="0"/>
              <a:t>ing </a:t>
            </a:r>
            <a:r>
              <a:rPr lang="en-US" dirty="0"/>
              <a:t>up </a:t>
            </a:r>
            <a:endParaRPr lang="en-US" dirty="0" smtClean="0"/>
          </a:p>
          <a:p>
            <a:r>
              <a:rPr lang="en-US" dirty="0" smtClean="0"/>
              <a:t>Live Academy </a:t>
            </a:r>
            <a:r>
              <a:rPr lang="en-US" dirty="0" smtClean="0"/>
              <a:t>45</a:t>
            </a:r>
            <a:endParaRPr lang="en-US" dirty="0"/>
          </a:p>
          <a:p>
            <a:r>
              <a:rPr lang="en-US" dirty="0" smtClean="0"/>
              <a:t>Massive </a:t>
            </a:r>
            <a:r>
              <a:rPr lang="en-US" dirty="0"/>
              <a:t>Online Open Course (MOOC) Spring/summer 2018 + spring 2019</a:t>
            </a:r>
          </a:p>
          <a:p>
            <a:pPr lvl="1"/>
            <a:r>
              <a:rPr lang="en-US" sz="1800" dirty="0"/>
              <a:t>Any student nurse/midwife with internet </a:t>
            </a:r>
            <a:r>
              <a:rPr lang="en-US" sz="1800" dirty="0" smtClean="0"/>
              <a:t>access</a:t>
            </a:r>
          </a:p>
          <a:p>
            <a:pPr lvl="1"/>
            <a:r>
              <a:rPr lang="en-US" sz="1800" dirty="0" smtClean="0"/>
              <a:t>Thousands????</a:t>
            </a:r>
            <a:endParaRPr lang="en-US" sz="1800" dirty="0"/>
          </a:p>
          <a:p>
            <a:pPr marL="0" indent="0">
              <a:buNone/>
            </a:pPr>
            <a:r>
              <a:rPr lang="en-US" dirty="0" smtClean="0"/>
              <a:t>Your students can </a:t>
            </a:r>
            <a:r>
              <a:rPr lang="en-US" dirty="0" smtClean="0"/>
              <a:t>join this online course: Look out for information on the website 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www.ejla.eu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sz="3200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-1" y="5908575"/>
            <a:ext cx="12164487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4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2" descr="EJLA_final_logo_WE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9" y="-42333"/>
            <a:ext cx="3739098" cy="16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JLA_final_logo_WE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389" y="6742"/>
            <a:ext cx="3739098" cy="16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39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/>
              <a:t/>
            </a:r>
            <a:br>
              <a:rPr lang="en-US" i="1" dirty="0"/>
            </a:br>
            <a:r>
              <a:rPr lang="en-US" b="1" i="1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25" y="2853450"/>
            <a:ext cx="8229600" cy="48825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Contact</a:t>
            </a:r>
            <a:endParaRPr lang="en-US" sz="2400" b="1" dirty="0"/>
          </a:p>
          <a:p>
            <a:pPr marL="0" indent="0">
              <a:buNone/>
            </a:pPr>
            <a:r>
              <a:rPr lang="en-US" sz="2400" i="1" dirty="0">
                <a:hlinkClick r:id="rId2"/>
              </a:rPr>
              <a:t>stacy.johnson@nottingham.ac.uk</a:t>
            </a: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@</a:t>
            </a:r>
            <a:r>
              <a:rPr lang="en-US" sz="2400" i="1" dirty="0" err="1"/>
              <a:t>misssdjohnson</a:t>
            </a: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Skype: </a:t>
            </a:r>
            <a:r>
              <a:rPr lang="en-US" sz="2400" i="1" dirty="0" smtClean="0"/>
              <a:t>stacy.johnson090971</a:t>
            </a:r>
          </a:p>
          <a:p>
            <a:pPr marL="0" indent="0">
              <a:buNone/>
            </a:pPr>
            <a:r>
              <a:rPr lang="en-US" sz="2400" i="1" dirty="0" smtClean="0"/>
              <a:t>www.ejla.eu</a:t>
            </a:r>
            <a:endParaRPr lang="en-US" sz="3600" i="1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1524000" y="5908575"/>
            <a:ext cx="9144000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7372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3638" y="4483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European Junior Leadership Academy for Student Nurses: </a:t>
            </a:r>
            <a:r>
              <a:rPr lang="en-US" b="1" dirty="0" err="1" smtClean="0"/>
              <a:t>reLAte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43591"/>
            <a:ext cx="8229600" cy="48825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1524000" y="5908575"/>
            <a:ext cx="9144000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60311"/>
            <a:ext cx="9144000" cy="539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5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The </a:t>
            </a:r>
            <a:r>
              <a:rPr lang="en-US" b="1" dirty="0" err="1" smtClean="0"/>
              <a:t>reLAte</a:t>
            </a:r>
            <a:r>
              <a:rPr lang="en-US" b="1" dirty="0" smtClean="0"/>
              <a:t> Project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43591"/>
            <a:ext cx="8229600" cy="488257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3 year project </a:t>
            </a:r>
          </a:p>
          <a:p>
            <a:r>
              <a:rPr lang="en-US" sz="3600" dirty="0" smtClean="0"/>
              <a:t>4 partners</a:t>
            </a:r>
          </a:p>
          <a:p>
            <a:r>
              <a:rPr lang="en-US" sz="3600" dirty="0" smtClean="0"/>
              <a:t>Sharing innovation in leadership development among educators</a:t>
            </a:r>
          </a:p>
          <a:p>
            <a:r>
              <a:rPr lang="en-US" sz="3600" dirty="0" smtClean="0"/>
              <a:t>Leadership development for student nurses and midwives</a:t>
            </a:r>
          </a:p>
          <a:p>
            <a:r>
              <a:rPr lang="en-US" sz="3600" dirty="0" smtClean="0"/>
              <a:t>Sharing among 40 students</a:t>
            </a:r>
          </a:p>
          <a:p>
            <a:r>
              <a:rPr lang="en-US" sz="3600" dirty="0" smtClean="0"/>
              <a:t>Staff and student mobility </a:t>
            </a:r>
            <a:endParaRPr lang="en-US" sz="3600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0" y="5908575"/>
            <a:ext cx="12192000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79033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6517" y="28006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/>
              <a:t>Leadership </a:t>
            </a:r>
            <a:br>
              <a:rPr lang="en-US" sz="4800" b="1" dirty="0" smtClean="0"/>
            </a:br>
            <a:r>
              <a:rPr lang="en-US" sz="4800" b="1" dirty="0" smtClean="0"/>
              <a:t>Festival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900" y="2273901"/>
            <a:ext cx="8229600" cy="4882573"/>
          </a:xfrm>
        </p:spPr>
        <p:txBody>
          <a:bodyPr>
            <a:normAutofit/>
          </a:bodyPr>
          <a:lstStyle/>
          <a:p>
            <a:r>
              <a:rPr lang="en-US" sz="4000" dirty="0"/>
              <a:t>Required a Shared Conception </a:t>
            </a:r>
            <a:r>
              <a:rPr lang="en-US" sz="4000" dirty="0" smtClean="0"/>
              <a:t>of…</a:t>
            </a:r>
          </a:p>
          <a:p>
            <a:pPr lvl="1"/>
            <a:r>
              <a:rPr lang="en-US" sz="3600" dirty="0" smtClean="0"/>
              <a:t>Leadership for contemporary and future European nursing</a:t>
            </a:r>
          </a:p>
          <a:p>
            <a:pPr lvl="1"/>
            <a:r>
              <a:rPr lang="en-US" sz="3600" dirty="0" smtClean="0"/>
              <a:t>Student leadership</a:t>
            </a:r>
          </a:p>
          <a:p>
            <a:pPr lvl="1"/>
            <a:r>
              <a:rPr lang="en-US" sz="3600" dirty="0"/>
              <a:t>J</a:t>
            </a:r>
            <a:r>
              <a:rPr lang="en-US" sz="3600" dirty="0" smtClean="0"/>
              <a:t>unior </a:t>
            </a:r>
            <a:r>
              <a:rPr lang="en-US" sz="3600" dirty="0" smtClean="0"/>
              <a:t>leadership</a:t>
            </a:r>
          </a:p>
          <a:p>
            <a:pPr marL="457200" lvl="1" indent="0">
              <a:buNone/>
            </a:pPr>
            <a:r>
              <a:rPr lang="en-US" sz="1600" dirty="0" smtClean="0"/>
              <a:t>				</a:t>
            </a:r>
          </a:p>
          <a:p>
            <a:pPr marL="457200" lvl="1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					Twitter</a:t>
            </a:r>
            <a:r>
              <a:rPr lang="en-US" sz="1600" dirty="0"/>
              <a:t>: @</a:t>
            </a:r>
            <a:r>
              <a:rPr lang="en-US" sz="1600" dirty="0" err="1"/>
              <a:t>misssdjohnson</a:t>
            </a:r>
            <a:endParaRPr lang="en-US" sz="1600" dirty="0" smtClean="0"/>
          </a:p>
          <a:p>
            <a:endParaRPr lang="en-US" sz="4000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0" y="5908575"/>
            <a:ext cx="12192000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2" descr="EJLA_final_logo_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9" y="-42333"/>
            <a:ext cx="3739098" cy="16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JLA_final_logo_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926" y="0"/>
            <a:ext cx="3739098" cy="16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67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Leadership</a:t>
            </a:r>
            <a:endParaRPr lang="en-US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0" y="5908575"/>
            <a:ext cx="12192000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Rectangle 4"/>
          <p:cNvSpPr/>
          <p:nvPr/>
        </p:nvSpPr>
        <p:spPr>
          <a:xfrm>
            <a:off x="2411104" y="1867922"/>
            <a:ext cx="713778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000000"/>
                </a:solidFill>
                <a:latin typeface="Verdana" panose="020B0604030504040204" pitchFamily="34" charset="0"/>
              </a:rPr>
              <a:t>“A process of social influence in which one person can enlist the aid and support of others in the accomplishment of a common task.”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rgbClr val="000000"/>
                </a:solidFill>
                <a:latin typeface="Verdana" panose="020B0604030504040204" pitchFamily="34" charset="0"/>
              </a:rPr>
              <a:t>			(</a:t>
            </a:r>
            <a:r>
              <a:rPr lang="en-US" altLang="en-US" sz="24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Chemers</a:t>
            </a:r>
            <a:r>
              <a:rPr lang="en-US" altLang="en-US" sz="2400" i="1" dirty="0">
                <a:solidFill>
                  <a:srgbClr val="000000"/>
                </a:solidFill>
                <a:latin typeface="Verdana" panose="020B0604030504040204" pitchFamily="34" charset="0"/>
              </a:rPr>
              <a:t> 1997)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8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/>
          </a:p>
          <a:p>
            <a:pPr lvl="8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/>
          </a:p>
          <a:p>
            <a:pPr lvl="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Twitter: @</a:t>
            </a:r>
            <a:r>
              <a:rPr lang="en-US" dirty="0" err="1" smtClean="0"/>
              <a:t>misssdjohnson</a:t>
            </a:r>
            <a:endParaRPr lang="en-US" altLang="en-US" i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89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Early Lessons from </a:t>
            </a:r>
            <a:br>
              <a:rPr lang="en-US" b="1" dirty="0" smtClean="0"/>
            </a:br>
            <a:r>
              <a:rPr lang="en-US" b="1" dirty="0" smtClean="0"/>
              <a:t> Leadership Festival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900" y="1957652"/>
            <a:ext cx="8229600" cy="4882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Escola </a:t>
            </a:r>
            <a:r>
              <a:rPr lang="en-US" sz="3200" dirty="0" smtClean="0"/>
              <a:t>Superior </a:t>
            </a:r>
            <a:r>
              <a:rPr lang="en-US" sz="3200" dirty="0"/>
              <a:t>de </a:t>
            </a:r>
            <a:r>
              <a:rPr lang="en-US" sz="3200" dirty="0" err="1"/>
              <a:t>Enfermegem</a:t>
            </a:r>
            <a:r>
              <a:rPr lang="en-US" sz="3200" dirty="0"/>
              <a:t> de </a:t>
            </a:r>
            <a:r>
              <a:rPr lang="en-US" sz="3200" dirty="0" err="1"/>
              <a:t>Lisboa</a:t>
            </a:r>
            <a:r>
              <a:rPr lang="en-US" sz="3200" dirty="0"/>
              <a:t> </a:t>
            </a:r>
            <a:r>
              <a:rPr lang="en-US" sz="3200" dirty="0" smtClean="0"/>
              <a:t>April 2017</a:t>
            </a:r>
            <a:endParaRPr lang="en-US" sz="3200" b="1" dirty="0" smtClean="0"/>
          </a:p>
          <a:p>
            <a:r>
              <a:rPr lang="en-US" sz="3200" dirty="0" smtClean="0"/>
              <a:t>Educators perceptions of leadership and junior leadership </a:t>
            </a:r>
            <a:endParaRPr lang="en-US" sz="3200" dirty="0"/>
          </a:p>
          <a:p>
            <a:r>
              <a:rPr lang="en-US" sz="3200" dirty="0" smtClean="0"/>
              <a:t>Hothouse: ideas growing under ideal conditions </a:t>
            </a:r>
          </a:p>
          <a:p>
            <a:pPr lvl="1"/>
            <a:r>
              <a:rPr lang="en-US" sz="2800" dirty="0" smtClean="0"/>
              <a:t>Students, patients, service users, student leaders, educators, practitioners </a:t>
            </a:r>
          </a:p>
          <a:p>
            <a:endParaRPr lang="en-US" sz="3200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0" y="5908575"/>
            <a:ext cx="12192000" cy="949425"/>
            <a:chOff x="0" y="-27384"/>
            <a:chExt cx="9144000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0" y="-27384"/>
              <a:ext cx="914400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2" descr="EJLA_final_logo_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9" y="-42333"/>
            <a:ext cx="3739098" cy="16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JLA_final_logo_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389" y="-42333"/>
            <a:ext cx="3739098" cy="16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9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The </a:t>
            </a:r>
            <a:r>
              <a:rPr lang="en-US" b="1" dirty="0" err="1" smtClean="0"/>
              <a:t>reLAte</a:t>
            </a:r>
            <a:r>
              <a:rPr lang="en-US" b="1" dirty="0" smtClean="0"/>
              <a:t> Project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100" y="1646237"/>
            <a:ext cx="8229600" cy="4882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Leadership Festival </a:t>
            </a:r>
            <a:r>
              <a:rPr lang="en-US" sz="3200" dirty="0" smtClean="0"/>
              <a:t>ESEL: </a:t>
            </a:r>
            <a:r>
              <a:rPr lang="en-US" sz="3200" dirty="0" err="1"/>
              <a:t>Lisboa</a:t>
            </a:r>
            <a:r>
              <a:rPr lang="en-US" sz="3200" dirty="0"/>
              <a:t> March 2017</a:t>
            </a:r>
          </a:p>
          <a:p>
            <a:endParaRPr lang="en-US" sz="3200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-1506827" y="5908575"/>
            <a:ext cx="13671315" cy="949425"/>
            <a:chOff x="-1132676" y="-27384"/>
            <a:chExt cx="10276677" cy="1080120"/>
          </a:xfrm>
        </p:grpSpPr>
        <p:pic>
          <p:nvPicPr>
            <p:cNvPr id="7" name="Picture 10"/>
            <p:cNvPicPr>
              <a:picLocks noChangeArrowheads="1"/>
            </p:cNvPicPr>
            <p:nvPr/>
          </p:nvPicPr>
          <p:blipFill>
            <a:blip r:embed="rId3" cstate="print"/>
            <a:srcRect l="17361" r="25729"/>
            <a:stretch>
              <a:fillRect/>
            </a:stretch>
          </p:blipFill>
          <p:spPr bwMode="auto">
            <a:xfrm>
              <a:off x="-1132676" y="-27384"/>
              <a:ext cx="10276677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860425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2" descr="EJLA_final_logo_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9" y="-42333"/>
            <a:ext cx="3739098" cy="16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JLA_final_logo_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389" y="6742"/>
            <a:ext cx="3739098" cy="16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588" y="2242404"/>
            <a:ext cx="4625747" cy="3690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215" y="2242403"/>
            <a:ext cx="4402664" cy="362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36" y="2242402"/>
            <a:ext cx="4402664" cy="366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75" y="1005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The </a:t>
            </a:r>
            <a:r>
              <a:rPr lang="en-US" b="1" dirty="0" err="1" smtClean="0"/>
              <a:t>reLAte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Team</a:t>
            </a:r>
            <a:endParaRPr lang="en-US" b="1" dirty="0"/>
          </a:p>
        </p:txBody>
      </p:sp>
      <p:pic>
        <p:nvPicPr>
          <p:cNvPr id="8" name="Picture 1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9108" y="5957811"/>
            <a:ext cx="12351107" cy="94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EJLA_final_logo_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9" y="-42333"/>
            <a:ext cx="3739098" cy="16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JLA_final_logo_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117" y="0"/>
            <a:ext cx="3739098" cy="16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79" y="1499827"/>
            <a:ext cx="5801784" cy="445798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7" y="1504288"/>
            <a:ext cx="5509846" cy="441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0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3650</TotalTime>
  <Words>1438</Words>
  <Application>Microsoft Office PowerPoint</Application>
  <PresentationFormat>Widescreen</PresentationFormat>
  <Paragraphs>306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Cambria</vt:lpstr>
      <vt:lpstr>Verdana</vt:lpstr>
      <vt:lpstr>Office Theme</vt:lpstr>
      <vt:lpstr>      Early Lessons from the  European Junior Leadership Academy  </vt:lpstr>
      <vt:lpstr>Today</vt:lpstr>
      <vt:lpstr>The European Junior Leadership Academy for Student Nurses: reLAte </vt:lpstr>
      <vt:lpstr>The reLAte Project</vt:lpstr>
      <vt:lpstr>Leadership  Festival</vt:lpstr>
      <vt:lpstr>Leadership</vt:lpstr>
      <vt:lpstr>Early Lessons from   Leadership Festival</vt:lpstr>
      <vt:lpstr>The reLAte Project</vt:lpstr>
      <vt:lpstr>The reLAte  Team</vt:lpstr>
      <vt:lpstr> Junior Leadership  </vt:lpstr>
      <vt:lpstr> Junior Leadership  </vt:lpstr>
      <vt:lpstr> Junior Leadership  </vt:lpstr>
      <vt:lpstr> Festival Findings: Features of Junior Leadership </vt:lpstr>
      <vt:lpstr> Festival Findings: The Warrant for Junior Leadership  :</vt:lpstr>
      <vt:lpstr> The Instruments of Junior Leadership</vt:lpstr>
      <vt:lpstr>Developing Junior Leaders in the EJLA  </vt:lpstr>
      <vt:lpstr>What is identity?</vt:lpstr>
      <vt:lpstr>Developing Leadership Identity in Junior Leaders  </vt:lpstr>
      <vt:lpstr>Professional Hybrids</vt:lpstr>
      <vt:lpstr>Are GEN students a type of Professional Hybrid?</vt:lpstr>
      <vt:lpstr> Let’s Play </vt:lpstr>
      <vt:lpstr> Current Leadership Development of GEN students. </vt:lpstr>
      <vt:lpstr>The EJLA  Programme</vt:lpstr>
      <vt:lpstr>The reLAte Project</vt:lpstr>
      <vt:lpstr> Any Lessons for Leadership Development of GEN students? </vt:lpstr>
      <vt:lpstr>Democratising  Leadership Lead Now! MOOC   </vt:lpstr>
      <vt:lpstr>   Discussion</vt:lpstr>
    </vt:vector>
  </TitlesOfParts>
  <Company>University of Nottingham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Junior Leadership Academy Leadership Festival ESEL Lisboa</dc:title>
  <dc:creator>Johnson Stacy</dc:creator>
  <cp:lastModifiedBy>Stacy Johnson</cp:lastModifiedBy>
  <cp:revision>56</cp:revision>
  <dcterms:created xsi:type="dcterms:W3CDTF">2017-04-18T06:06:56Z</dcterms:created>
  <dcterms:modified xsi:type="dcterms:W3CDTF">2017-11-20T12:45:56Z</dcterms:modified>
</cp:coreProperties>
</file>