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6B965-1983-4B58-9D38-1E5B3E271879}" type="datetimeFigureOut">
              <a:rPr lang="en-GB" smtClean="0"/>
              <a:t>10/06/2019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6E7B3-A090-4FA1-A34B-675F853378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994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26E7B3-A090-4FA1-A34B-675F8533781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54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Perseverance</a:t>
            </a:r>
          </a:p>
          <a:p>
            <a:r>
              <a:rPr lang="en-GB" dirty="0"/>
              <a:t>Belief in ones self</a:t>
            </a:r>
          </a:p>
          <a:p>
            <a:r>
              <a:rPr lang="en-GB" dirty="0"/>
              <a:t>Recognition of personal strengths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26E7B3-A090-4FA1-A34B-675F8533781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01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co.uk/url?sa=i&amp;rct=j&amp;q=&amp;esrc=s&amp;source=images&amp;cd=&amp;ved=2ahUKEwiE4py1x93iAhXI4IUKHRrMARsQjRx6BAgBEAU&amp;url=https://m.facebook.com/findingmyfeet/&amp;psig=AOvVaw3EOSR_cL8dNC26L1KTyGbY&amp;ust=156020934921189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co.uk/imgres?imgurl=http://www.education.uw.edu/cirge/wp-content/uploads/2012/10/bigstock-Career-Path-Sign-8832373.jpg&amp;imgrefurl=https://www.education.uw.edu/cirge/phd-career-path-tracking/&amp;docid=KkCNTsPcQGcltM&amp;tbnid=oaOHR83G-JcStM:&amp;vet=10ahUKEwiZ5fjlx93iAhUyVRUIHSDIBioQMwiOASgOMA4..i&amp;w=1600&amp;h=1067&amp;bih=651&amp;biw=1366&amp;q=career%20path&amp;ved=0ahUKEwiZ5fjlx93iAhUyVRUIHSDIBioQMwiOASgOMA4&amp;iact=mrc&amp;uact=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589AB-D730-4846-B4DE-4A4188819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r>
              <a:rPr lang="en-GB"/>
              <a:t>Graduate Entry Nurses- Transition To Practice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AB091-1E42-427E-ACE2-5F60E89A0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/>
          <a:p>
            <a:r>
              <a:rPr lang="en-GB"/>
              <a:t>Marie McGee</a:t>
            </a:r>
            <a:endParaRPr lang="en-GB" dirty="0"/>
          </a:p>
        </p:txBody>
      </p:sp>
      <p:pic>
        <p:nvPicPr>
          <p:cNvPr id="5" name="Picture 4" descr="https://www.uea.ac.uk/documents/2654296/0/UEA_NEW_BRAND_Magenta.png/b14edc4b-c4ca-4197-bee9-7e3a562027ca?t=1455793092763">
            <a:extLst>
              <a:ext uri="{FF2B5EF4-FFF2-40B4-BE49-F238E27FC236}">
                <a16:creationId xmlns:a16="http://schemas.microsoft.com/office/drawing/2014/main" id="{D99C9B92-E05D-40F2-9ABD-B12EE539D4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48" y="5228621"/>
            <a:ext cx="2012315" cy="120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B380B4-FCF7-4A32-970B-4E58263741E8}"/>
              </a:ext>
            </a:extLst>
          </p:cNvPr>
          <p:cNvSpPr txBox="1"/>
          <p:nvPr/>
        </p:nvSpPr>
        <p:spPr>
          <a:xfrm>
            <a:off x="6330462" y="56833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7" name="Picture 6" descr="GEN Networking">
            <a:extLst>
              <a:ext uri="{FF2B5EF4-FFF2-40B4-BE49-F238E27FC236}">
                <a16:creationId xmlns:a16="http://schemas.microsoft.com/office/drawing/2014/main" id="{707CDD89-4DF0-4FB8-8F68-2A427681942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413" y="5114956"/>
            <a:ext cx="2067560" cy="1428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625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Isosceles Triangle 1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D86E04-AA78-4F37-A84F-109279487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GB">
                <a:solidFill>
                  <a:schemeClr val="bg1"/>
                </a:solidFill>
              </a:rPr>
              <a:t>GEN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6D8FB-CA10-4820-91F4-051F8E8F3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GB" sz="1400" dirty="0">
                <a:solidFill>
                  <a:schemeClr val="bg1"/>
                </a:solidFill>
              </a:rPr>
              <a:t>Accelerated Programme</a:t>
            </a:r>
          </a:p>
          <a:p>
            <a:pPr>
              <a:lnSpc>
                <a:spcPct val="90000"/>
              </a:lnSpc>
            </a:pPr>
            <a:r>
              <a:rPr lang="en-GB" sz="1400" dirty="0">
                <a:solidFill>
                  <a:schemeClr val="bg1"/>
                </a:solidFill>
              </a:rPr>
              <a:t>Curriculum Developed 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sz="1400" dirty="0">
                <a:solidFill>
                  <a:schemeClr val="bg1"/>
                </a:solidFill>
              </a:rPr>
              <a:t>To provide graduates with an understanding of the breadth of nursing and contemporary healthcare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sz="1400" dirty="0">
                <a:solidFill>
                  <a:schemeClr val="bg1"/>
                </a:solidFill>
              </a:rPr>
              <a:t>Knowledge and skills required of entry level nurses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sz="1400" dirty="0">
                <a:solidFill>
                  <a:schemeClr val="bg1"/>
                </a:solidFill>
              </a:rPr>
              <a:t>Higher level critical thinking and analysis to prepare graduates to manage complexity in today’s health care </a:t>
            </a:r>
          </a:p>
          <a:p>
            <a:pPr marL="0" indent="0">
              <a:lnSpc>
                <a:spcPct val="90000"/>
              </a:lnSpc>
              <a:buNone/>
            </a:pPr>
            <a:endParaRPr lang="en-GB" sz="14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1400" dirty="0">
                <a:solidFill>
                  <a:schemeClr val="bg1"/>
                </a:solidFill>
              </a:rPr>
              <a:t>Graduates enter Nursing: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400" dirty="0">
                <a:solidFill>
                  <a:schemeClr val="bg1"/>
                </a:solidFill>
              </a:rPr>
              <a:t>To Care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400" dirty="0">
                <a:solidFill>
                  <a:schemeClr val="bg1"/>
                </a:solidFill>
              </a:rPr>
              <a:t>To make a difference  </a:t>
            </a:r>
            <a:endParaRPr lang="en-GB" sz="14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1400" smtClean="0">
                <a:solidFill>
                  <a:schemeClr val="bg1"/>
                </a:solidFill>
              </a:rPr>
              <a:t>Employability</a:t>
            </a:r>
            <a:r>
              <a:rPr lang="en-GB" sz="1400" smtClean="0">
                <a:solidFill>
                  <a:schemeClr val="bg1"/>
                </a:solidFill>
              </a:rPr>
              <a:t>                                </a:t>
            </a:r>
            <a:endParaRPr lang="en-GB" sz="14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GB" sz="1100" dirty="0">
              <a:solidFill>
                <a:schemeClr val="bg1"/>
              </a:solidFill>
            </a:endParaRPr>
          </a:p>
        </p:txBody>
      </p:sp>
      <p:pic>
        <p:nvPicPr>
          <p:cNvPr id="7" name="Picture 6" descr="A picture containing ground, floor&#10;&#10;Description generated with very high confidence">
            <a:extLst>
              <a:ext uri="{FF2B5EF4-FFF2-40B4-BE49-F238E27FC236}">
                <a16:creationId xmlns:a16="http://schemas.microsoft.com/office/drawing/2014/main" id="{5ED25C4D-3B3F-4ACA-BB5A-5A6974D26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1" y="1853975"/>
            <a:ext cx="5143500" cy="3137535"/>
          </a:xfrm>
          <a:prstGeom prst="rect">
            <a:avLst/>
          </a:prstGeom>
        </p:spPr>
      </p:pic>
      <p:sp>
        <p:nvSpPr>
          <p:cNvPr id="32" name="Isosceles Triangle 1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7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34B5BD2E-DE70-42C2-B9F7-43A2E0D3E1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91" r="7114" b="2"/>
          <a:stretch/>
        </p:blipFill>
        <p:spPr>
          <a:xfrm>
            <a:off x="4269854" y="-1"/>
            <a:ext cx="7922146" cy="6858001"/>
          </a:xfrm>
          <a:custGeom>
            <a:avLst/>
            <a:gdLst>
              <a:gd name="connsiteX0" fmla="*/ 379987 w 7922146"/>
              <a:gd name="connsiteY0" fmla="*/ 0 h 6858001"/>
              <a:gd name="connsiteX1" fmla="*/ 5304971 w 7922146"/>
              <a:gd name="connsiteY1" fmla="*/ 0 h 6858001"/>
              <a:gd name="connsiteX2" fmla="*/ 7065281 w 7922146"/>
              <a:gd name="connsiteY2" fmla="*/ 0 h 6858001"/>
              <a:gd name="connsiteX3" fmla="*/ 7397540 w 7922146"/>
              <a:gd name="connsiteY3" fmla="*/ 0 h 6858001"/>
              <a:gd name="connsiteX4" fmla="*/ 7397540 w 7922146"/>
              <a:gd name="connsiteY4" fmla="*/ 1 h 6858001"/>
              <a:gd name="connsiteX5" fmla="*/ 7922146 w 7922146"/>
              <a:gd name="connsiteY5" fmla="*/ 1 h 6858001"/>
              <a:gd name="connsiteX6" fmla="*/ 7922146 w 7922146"/>
              <a:gd name="connsiteY6" fmla="*/ 6858001 h 6858001"/>
              <a:gd name="connsiteX7" fmla="*/ 7065281 w 7922146"/>
              <a:gd name="connsiteY7" fmla="*/ 6858001 h 6858001"/>
              <a:gd name="connsiteX8" fmla="*/ 7065281 w 7922146"/>
              <a:gd name="connsiteY8" fmla="*/ 6858000 h 6858001"/>
              <a:gd name="connsiteX9" fmla="*/ 5932989 w 7922146"/>
              <a:gd name="connsiteY9" fmla="*/ 6858000 h 6858001"/>
              <a:gd name="connsiteX10" fmla="*/ 5932989 w 7922146"/>
              <a:gd name="connsiteY10" fmla="*/ 6858001 h 6858001"/>
              <a:gd name="connsiteX11" fmla="*/ 27809 w 7922146"/>
              <a:gd name="connsiteY11" fmla="*/ 6858001 h 6858001"/>
              <a:gd name="connsiteX12" fmla="*/ 1803228 w 7922146"/>
              <a:gd name="connsiteY12" fmla="*/ 4521201 h 6858001"/>
              <a:gd name="connsiteX13" fmla="*/ 0 w 7922146"/>
              <a:gd name="connsiteY13" fmla="*/ 0 h 6858001"/>
              <a:gd name="connsiteX14" fmla="*/ 379987 w 7922146"/>
              <a:gd name="connsiteY14" fmla="*/ 0 h 6858001"/>
              <a:gd name="connsiteX15" fmla="*/ 0 w 7922146"/>
              <a:gd name="connsiteY15" fmla="*/ 40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E2BD52-4A70-4A4F-9682-7F643BCC2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>
            <a:normAutofit/>
          </a:bodyPr>
          <a:lstStyle/>
          <a:p>
            <a:r>
              <a:rPr lang="en-GB"/>
              <a:t>From student to qualified nurse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AA3E2-5B8E-4C3A-B74B-B576CD6EC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851122" cy="388077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1500" dirty="0"/>
              <a:t>Transition to Practice –Develops over time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Transitioning from student nurse to qualified nurse can be a stressful and challenging time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Start off as a novice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Initially express same concerns as a traditional nurse, fear of  inadequacy and incompetence, lacking in confidence (6-12 months)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Develop at a quicker pace than traditional nurse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Building </a:t>
            </a:r>
            <a:r>
              <a:rPr lang="en-GB" sz="1500" dirty="0" smtClean="0"/>
              <a:t>resilience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500" dirty="0"/>
              <a:t> </a:t>
            </a:r>
            <a:r>
              <a:rPr lang="en-GB" sz="1500" dirty="0" smtClean="0"/>
              <a:t>                                 (</a:t>
            </a:r>
            <a:r>
              <a:rPr lang="en-GB" sz="1500" dirty="0" err="1" smtClean="0"/>
              <a:t>Shatto</a:t>
            </a:r>
            <a:r>
              <a:rPr lang="en-GB" sz="1500" dirty="0" smtClean="0"/>
              <a:t> et al 2016)</a:t>
            </a:r>
            <a:endParaRPr lang="en-GB" sz="150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500" dirty="0"/>
              <a:t>                                                                              </a:t>
            </a:r>
          </a:p>
        </p:txBody>
      </p:sp>
      <p:cxnSp>
        <p:nvCxnSpPr>
          <p:cNvPr id="19" name="Straight Connector 9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1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361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9A0A-C111-49BB-9508-D1A8AF7FB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GB"/>
              <a:t>Factors that support GEN transition to Practice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BC463-2C79-416C-98BF-42A2FB1A7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287" y="2160589"/>
            <a:ext cx="2934714" cy="38807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en-GB" sz="1500" dirty="0"/>
          </a:p>
          <a:p>
            <a:pPr>
              <a:lnSpc>
                <a:spcPct val="90000"/>
              </a:lnSpc>
            </a:pPr>
            <a:r>
              <a:rPr lang="en-GB" sz="1500" dirty="0"/>
              <a:t>Education _ preparedness for their nursing career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A positive work environment – supportive –free from negativity around Master’s level nurses 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Acknowledgement of their commitment to </a:t>
            </a:r>
            <a:r>
              <a:rPr lang="en-GB" sz="1500" dirty="0" smtClean="0"/>
              <a:t>nursing    (Stacey et al 2012)</a:t>
            </a:r>
            <a:endParaRPr lang="en-GB" sz="1500" dirty="0"/>
          </a:p>
          <a:p>
            <a:pPr>
              <a:lnSpc>
                <a:spcPct val="90000"/>
              </a:lnSpc>
            </a:pPr>
            <a:r>
              <a:rPr lang="en-GB" sz="1500" dirty="0"/>
              <a:t>Supportive preceptors/ Preceptorship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Clear role expectations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Career Advancement</a:t>
            </a:r>
          </a:p>
          <a:p>
            <a:pPr>
              <a:lnSpc>
                <a:spcPct val="90000"/>
              </a:lnSpc>
            </a:pPr>
            <a:r>
              <a:rPr lang="en-GB" sz="1500" dirty="0"/>
              <a:t>Lifelong Learning   </a:t>
            </a:r>
            <a:endParaRPr lang="en-GB" sz="15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GB" sz="1500" dirty="0"/>
              <a:t> </a:t>
            </a:r>
            <a:r>
              <a:rPr lang="en-GB" sz="1500" dirty="0" smtClean="0"/>
              <a:t>                     </a:t>
            </a:r>
            <a:r>
              <a:rPr lang="en-GB" sz="1500" dirty="0" smtClean="0"/>
              <a:t>(</a:t>
            </a:r>
            <a:r>
              <a:rPr lang="en-GB" sz="1500" dirty="0" err="1" smtClean="0"/>
              <a:t>Shatto</a:t>
            </a:r>
            <a:r>
              <a:rPr lang="en-GB" sz="1500" dirty="0" smtClean="0"/>
              <a:t> et al 2018)                                             </a:t>
            </a:r>
            <a:endParaRPr lang="en-GB" sz="1500" dirty="0"/>
          </a:p>
        </p:txBody>
      </p:sp>
      <p:pic>
        <p:nvPicPr>
          <p:cNvPr id="5" name="Picture 4" descr="A picture containing person, indoor, man&#10;&#10;Description generated with very high confidence">
            <a:extLst>
              <a:ext uri="{FF2B5EF4-FFF2-40B4-BE49-F238E27FC236}">
                <a16:creationId xmlns:a16="http://schemas.microsoft.com/office/drawing/2014/main" id="{64D77251-0D19-43CF-AE39-CDAA9AB295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756" b="2"/>
          <a:stretch/>
        </p:blipFill>
        <p:spPr>
          <a:xfrm>
            <a:off x="677334" y="2159331"/>
            <a:ext cx="5423429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9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standing in a room&#10;&#10;Description generated with very high confidence">
            <a:extLst>
              <a:ext uri="{FF2B5EF4-FFF2-40B4-BE49-F238E27FC236}">
                <a16:creationId xmlns:a16="http://schemas.microsoft.com/office/drawing/2014/main" id="{BD794F72-A0FF-4C18-A918-D0A2B9B3DF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04" r="18318"/>
          <a:stretch/>
        </p:blipFill>
        <p:spPr>
          <a:xfrm>
            <a:off x="4269854" y="-1"/>
            <a:ext cx="7922146" cy="6858001"/>
          </a:xfrm>
          <a:custGeom>
            <a:avLst/>
            <a:gdLst>
              <a:gd name="connsiteX0" fmla="*/ 379987 w 7922146"/>
              <a:gd name="connsiteY0" fmla="*/ 0 h 6858001"/>
              <a:gd name="connsiteX1" fmla="*/ 5304971 w 7922146"/>
              <a:gd name="connsiteY1" fmla="*/ 0 h 6858001"/>
              <a:gd name="connsiteX2" fmla="*/ 7065281 w 7922146"/>
              <a:gd name="connsiteY2" fmla="*/ 0 h 6858001"/>
              <a:gd name="connsiteX3" fmla="*/ 7397540 w 7922146"/>
              <a:gd name="connsiteY3" fmla="*/ 0 h 6858001"/>
              <a:gd name="connsiteX4" fmla="*/ 7397540 w 7922146"/>
              <a:gd name="connsiteY4" fmla="*/ 1 h 6858001"/>
              <a:gd name="connsiteX5" fmla="*/ 7922146 w 7922146"/>
              <a:gd name="connsiteY5" fmla="*/ 1 h 6858001"/>
              <a:gd name="connsiteX6" fmla="*/ 7922146 w 7922146"/>
              <a:gd name="connsiteY6" fmla="*/ 6858001 h 6858001"/>
              <a:gd name="connsiteX7" fmla="*/ 7065281 w 7922146"/>
              <a:gd name="connsiteY7" fmla="*/ 6858001 h 6858001"/>
              <a:gd name="connsiteX8" fmla="*/ 7065281 w 7922146"/>
              <a:gd name="connsiteY8" fmla="*/ 6858000 h 6858001"/>
              <a:gd name="connsiteX9" fmla="*/ 5932989 w 7922146"/>
              <a:gd name="connsiteY9" fmla="*/ 6858000 h 6858001"/>
              <a:gd name="connsiteX10" fmla="*/ 5932989 w 7922146"/>
              <a:gd name="connsiteY10" fmla="*/ 6858001 h 6858001"/>
              <a:gd name="connsiteX11" fmla="*/ 27809 w 7922146"/>
              <a:gd name="connsiteY11" fmla="*/ 6858001 h 6858001"/>
              <a:gd name="connsiteX12" fmla="*/ 1803228 w 7922146"/>
              <a:gd name="connsiteY12" fmla="*/ 4521201 h 6858001"/>
              <a:gd name="connsiteX13" fmla="*/ 0 w 7922146"/>
              <a:gd name="connsiteY13" fmla="*/ 0 h 6858001"/>
              <a:gd name="connsiteX14" fmla="*/ 379987 w 7922146"/>
              <a:gd name="connsiteY14" fmla="*/ 0 h 6858001"/>
              <a:gd name="connsiteX15" fmla="*/ 0 w 7922146"/>
              <a:gd name="connsiteY15" fmla="*/ 40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520089-ADEB-4A75-A2EB-25134ACD9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>
            <a:normAutofit/>
          </a:bodyPr>
          <a:lstStyle/>
          <a:p>
            <a:r>
              <a:rPr lang="en-GB" dirty="0"/>
              <a:t>Current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C1C1F-8F8D-4D94-8D0A-E4BF0C165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851122" cy="3880773"/>
          </a:xfrm>
        </p:spPr>
        <p:txBody>
          <a:bodyPr>
            <a:normAutofit/>
          </a:bodyPr>
          <a:lstStyle/>
          <a:p>
            <a:r>
              <a:rPr lang="en-US" dirty="0"/>
              <a:t>Increasingly challenging healthcare working environment</a:t>
            </a:r>
          </a:p>
          <a:p>
            <a:r>
              <a:rPr lang="en-US" dirty="0"/>
              <a:t>Managing day-to-day care provision with diminished staffing levels</a:t>
            </a:r>
          </a:p>
          <a:p>
            <a:r>
              <a:rPr lang="en-US" dirty="0"/>
              <a:t>Increasingly more complex patient requirements.</a:t>
            </a:r>
            <a:endParaRPr lang="en-GB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60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C107-85A8-4760-B308-3BE36ED3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4CCB5-1503-42E4-A484-24210D2ED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506" y="2080288"/>
            <a:ext cx="8596668" cy="4040311"/>
          </a:xfrm>
        </p:spPr>
        <p:txBody>
          <a:bodyPr>
            <a:normAutofit/>
          </a:bodyPr>
          <a:lstStyle/>
          <a:p>
            <a:r>
              <a:rPr lang="en-GB" dirty="0"/>
              <a:t>Transition – critical period-finding their feet</a:t>
            </a:r>
          </a:p>
          <a:p>
            <a:r>
              <a:rPr lang="en-GB" dirty="0"/>
              <a:t>Nurturing environment to support transitioning of roles from student to qualified nurse</a:t>
            </a:r>
          </a:p>
          <a:p>
            <a:r>
              <a:rPr lang="en-GB" dirty="0"/>
              <a:t>Professional satisfaction fluctuates  in the first year of practice</a:t>
            </a:r>
          </a:p>
          <a:p>
            <a:r>
              <a:rPr lang="en-GB" dirty="0"/>
              <a:t>Adequately Prepared for the reality of Nursing</a:t>
            </a:r>
          </a:p>
          <a:p>
            <a:r>
              <a:rPr lang="en-GB" dirty="0"/>
              <a:t>Need graduates that are still glad they chose nursing</a:t>
            </a:r>
          </a:p>
          <a:p>
            <a:r>
              <a:rPr lang="en-GB" dirty="0"/>
              <a:t>Length of time staying in first qualified post</a:t>
            </a:r>
          </a:p>
          <a:p>
            <a:r>
              <a:rPr lang="en-GB" dirty="0"/>
              <a:t>Retention of qualified nurses</a:t>
            </a:r>
          </a:p>
          <a:p>
            <a:r>
              <a:rPr lang="en-GB" dirty="0"/>
              <a:t>Pressure of being seen as leaders                          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Image result for finding my feet">
            <a:hlinkClick r:id="rId2"/>
            <a:extLst>
              <a:ext uri="{FF2B5EF4-FFF2-40B4-BE49-F238E27FC236}">
                <a16:creationId xmlns:a16="http://schemas.microsoft.com/office/drawing/2014/main" id="{FD0AF5E5-7802-49D0-81EF-5EE3A52A2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850" y="0"/>
            <a:ext cx="34861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09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3EE51-1C41-4B0B-9187-1EA22BE0E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GB" dirty="0"/>
              <a:t>Future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757C2-D732-49B0-8D16-F62F2E3B5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287" y="2160589"/>
            <a:ext cx="2934714" cy="3880773"/>
          </a:xfrm>
        </p:spPr>
        <p:txBody>
          <a:bodyPr>
            <a:normAutofit/>
          </a:bodyPr>
          <a:lstStyle/>
          <a:p>
            <a:r>
              <a:rPr lang="en-GB" sz="2800" dirty="0"/>
              <a:t>Facilitate career development</a:t>
            </a:r>
          </a:p>
          <a:p>
            <a:r>
              <a:rPr lang="en-GB" sz="2800" dirty="0"/>
              <a:t>Foster a vibrant nursing workforce</a:t>
            </a:r>
          </a:p>
          <a:p>
            <a:endParaRPr lang="en-GB" dirty="0"/>
          </a:p>
        </p:txBody>
      </p:sp>
      <p:pic>
        <p:nvPicPr>
          <p:cNvPr id="2051" name="Picture 3" descr="Image result for career path">
            <a:hlinkClick r:id="rId2"/>
            <a:extLst>
              <a:ext uri="{FF2B5EF4-FFF2-40B4-BE49-F238E27FC236}">
                <a16:creationId xmlns:a16="http://schemas.microsoft.com/office/drawing/2014/main" id="{F76A43D6-AAC1-480F-A451-F7A9B6E663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40"/>
          <a:stretch/>
        </p:blipFill>
        <p:spPr bwMode="auto">
          <a:xfrm>
            <a:off x="677334" y="2159331"/>
            <a:ext cx="5423429" cy="388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68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Meyer </a:t>
            </a:r>
            <a:r>
              <a:rPr lang="en-GB" dirty="0"/>
              <a:t>G, </a:t>
            </a:r>
            <a:r>
              <a:rPr lang="en-GB" dirty="0" err="1"/>
              <a:t>Shatto</a:t>
            </a:r>
            <a:r>
              <a:rPr lang="en-GB" dirty="0"/>
              <a:t> B. Resilience and transition to practice in Direct Entry nursing graduates. </a:t>
            </a:r>
            <a:r>
              <a:rPr lang="en-GB" i="1" dirty="0"/>
              <a:t>Nurse Education in Practice</a:t>
            </a:r>
            <a:r>
              <a:rPr lang="en-GB" dirty="0"/>
              <a:t>. 2018;28:276-279. doi:10.1016/j.nepr.2017.10.008</a:t>
            </a:r>
          </a:p>
          <a:p>
            <a:r>
              <a:rPr lang="en-GB" dirty="0" err="1" smtClean="0"/>
              <a:t>Shatto</a:t>
            </a:r>
            <a:r>
              <a:rPr lang="en-GB" dirty="0" smtClean="0"/>
              <a:t> </a:t>
            </a:r>
            <a:r>
              <a:rPr lang="en-GB" dirty="0"/>
              <a:t>B, Meyer G, </a:t>
            </a:r>
            <a:r>
              <a:rPr lang="en-GB" dirty="0" err="1"/>
              <a:t>Delicath</a:t>
            </a:r>
            <a:r>
              <a:rPr lang="en-GB" dirty="0"/>
              <a:t> TA. The transition to practice of Direct Entry Clinical Nurse Leader graduates. </a:t>
            </a:r>
            <a:r>
              <a:rPr lang="en-GB" i="1" dirty="0"/>
              <a:t>Nurse Education in Practice</a:t>
            </a:r>
            <a:r>
              <a:rPr lang="en-GB" dirty="0"/>
              <a:t>. 2016;19:97-103. doi:10.1016/j.nepr.2016.05.008</a:t>
            </a:r>
            <a:r>
              <a:rPr lang="en-GB" dirty="0" smtClean="0"/>
              <a:t>.</a:t>
            </a:r>
          </a:p>
          <a:p>
            <a:r>
              <a:rPr lang="en-GB" dirty="0"/>
              <a:t>Stacey G, </a:t>
            </a:r>
            <a:r>
              <a:rPr lang="en-GB" dirty="0" err="1"/>
              <a:t>McGarry</a:t>
            </a:r>
            <a:r>
              <a:rPr lang="en-GB" dirty="0"/>
              <a:t> J, </a:t>
            </a:r>
            <a:r>
              <a:rPr lang="en-GB" dirty="0" err="1"/>
              <a:t>Aubeeluck</a:t>
            </a:r>
            <a:r>
              <a:rPr lang="en-GB" dirty="0"/>
              <a:t> A, et al. An integrated educational model for graduate entry nursing </a:t>
            </a:r>
            <a:r>
              <a:rPr lang="en-GB" dirty="0" err="1"/>
              <a:t>cirriculum</a:t>
            </a:r>
            <a:r>
              <a:rPr lang="en-GB" dirty="0"/>
              <a:t> design. </a:t>
            </a:r>
            <a:r>
              <a:rPr lang="en-GB" i="1" dirty="0"/>
              <a:t>Nurse Education Today</a:t>
            </a:r>
            <a:r>
              <a:rPr lang="en-GB" dirty="0"/>
              <a:t>. 2014;34(1):145-149. doi:10.1016/j.nedt.2012.08.014.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6083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218</TotalTime>
  <Words>387</Words>
  <Application>Microsoft Office PowerPoint</Application>
  <PresentationFormat>Widescreen</PresentationFormat>
  <Paragraphs>57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Trebuchet MS</vt:lpstr>
      <vt:lpstr>Wingdings</vt:lpstr>
      <vt:lpstr>Wingdings 3</vt:lpstr>
      <vt:lpstr>Facet</vt:lpstr>
      <vt:lpstr>Graduate Entry Nurses- Transition To Practice</vt:lpstr>
      <vt:lpstr>GEN Education</vt:lpstr>
      <vt:lpstr>From student to qualified nurse</vt:lpstr>
      <vt:lpstr>Factors that support GEN transition to Practice</vt:lpstr>
      <vt:lpstr>Current Challenges</vt:lpstr>
      <vt:lpstr>Future Considerations</vt:lpstr>
      <vt:lpstr>Future Considerations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Entry Nurses- Transition To Practice</dc:title>
  <dc:creator>User</dc:creator>
  <cp:lastModifiedBy>Marie Mcgee (HSC - Staff)</cp:lastModifiedBy>
  <cp:revision>25</cp:revision>
  <dcterms:created xsi:type="dcterms:W3CDTF">2019-05-27T21:20:58Z</dcterms:created>
  <dcterms:modified xsi:type="dcterms:W3CDTF">2019-06-10T13:57:49Z</dcterms:modified>
</cp:coreProperties>
</file>