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8"/>
  </p:notesMasterIdLst>
  <p:handoutMasterIdLst>
    <p:handoutMasterId r:id="rId19"/>
  </p:handoutMasterIdLst>
  <p:sldIdLst>
    <p:sldId id="256" r:id="rId6"/>
    <p:sldId id="294" r:id="rId7"/>
    <p:sldId id="315" r:id="rId8"/>
    <p:sldId id="316" r:id="rId9"/>
    <p:sldId id="317" r:id="rId10"/>
    <p:sldId id="318" r:id="rId11"/>
    <p:sldId id="319" r:id="rId12"/>
    <p:sldId id="322" r:id="rId13"/>
    <p:sldId id="320" r:id="rId14"/>
    <p:sldId id="321" r:id="rId15"/>
    <p:sldId id="313" r:id="rId16"/>
    <p:sldId id="28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8E8E8"/>
    <a:srgbClr val="7C0642"/>
    <a:srgbClr val="FB9910"/>
    <a:srgbClr val="BC040A"/>
    <a:srgbClr val="0A2160"/>
    <a:srgbClr val="7E0441"/>
    <a:srgbClr val="7D319F"/>
    <a:srgbClr val="78A425"/>
    <a:srgbClr val="99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8" autoAdjust="0"/>
    <p:restoredTop sz="85562" autoAdjust="0"/>
  </p:normalViewPr>
  <p:slideViewPr>
    <p:cSldViewPr>
      <p:cViewPr>
        <p:scale>
          <a:sx n="84" d="100"/>
          <a:sy n="84" d="100"/>
        </p:scale>
        <p:origin x="1200" y="4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34" Type="http://schemas.microsoft.com/office/2015/10/relationships/revisionInfo" Target="revisionInfo.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97C0AB-6C68-484A-B5ED-4272E51C636C}" type="datetimeFigureOut">
              <a:rPr lang="en-US" smtClean="0"/>
              <a:pPr/>
              <a:t>11/22/17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81CD16-ACC8-B340-9278-45D82EFE5D8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04A95-8FFC-4352-998C-DC0EC60B9AB9}" type="datetimeFigureOut">
              <a:rPr lang="en-US" smtClean="0"/>
              <a:pPr/>
              <a:t>11/22/17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B4E857-7F7F-4398-B056-DD8E75FF028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4E857-7F7F-4398-B056-DD8E75FF0280}" type="slidenum">
              <a:rPr lang="en-GB" smtClean="0"/>
              <a:pPr/>
              <a:t>1</a:t>
            </a:fld>
            <a:endParaRPr lang="en-GB"/>
          </a:p>
        </p:txBody>
      </p:sp>
    </p:spTree>
    <p:extLst>
      <p:ext uri="{BB962C8B-B14F-4D97-AF65-F5344CB8AC3E}">
        <p14:creationId xmlns:p14="http://schemas.microsoft.com/office/powerpoint/2010/main" val="1095507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4E857-7F7F-4398-B056-DD8E75FF0280}" type="slidenum">
              <a:rPr lang="en-GB" smtClean="0"/>
              <a:pPr/>
              <a:t>3</a:t>
            </a:fld>
            <a:endParaRPr lang="en-GB" dirty="0"/>
          </a:p>
        </p:txBody>
      </p:sp>
    </p:spTree>
    <p:extLst>
      <p:ext uri="{BB962C8B-B14F-4D97-AF65-F5344CB8AC3E}">
        <p14:creationId xmlns:p14="http://schemas.microsoft.com/office/powerpoint/2010/main" val="1307386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4E857-7F7F-4398-B056-DD8E75FF0280}" type="slidenum">
              <a:rPr lang="en-GB" smtClean="0"/>
              <a:pPr/>
              <a:t>12</a:t>
            </a:fld>
            <a:endParaRPr lang="en-GB"/>
          </a:p>
        </p:txBody>
      </p:sp>
    </p:spTree>
    <p:extLst>
      <p:ext uri="{BB962C8B-B14F-4D97-AF65-F5344CB8AC3E}">
        <p14:creationId xmlns:p14="http://schemas.microsoft.com/office/powerpoint/2010/main" val="466247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header – PURPLE">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7D31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1"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Main header</a:t>
            </a:r>
          </a:p>
        </p:txBody>
      </p: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ther logos – red">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BC04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With space for logos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ther logos – green">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85800"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With space for logos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ther logos – orange">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FF9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With space for logos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 PURPLE">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7D31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a:t>Section header – purple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 BLUE">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002060"/>
          </a:solidFill>
          <a:ln>
            <a:solidFill>
              <a:srgbClr val="AF9C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a:t>Section header – blue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 CARMINE RED">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7E04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baseline="0">
                <a:solidFill>
                  <a:schemeClr val="bg1"/>
                </a:solidFill>
              </a:defRPr>
            </a:lvl1pPr>
          </a:lstStyle>
          <a:p>
            <a:pPr lvl="0"/>
            <a:r>
              <a:rPr lang="en-US" dirty="0"/>
              <a:t>Section header – carmine red</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 RED">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BC04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a:t>Section header – red</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 GREEN">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a:t>Section header – green</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header - ORANGE">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FF9900"/>
          </a:solidFill>
          <a:ln>
            <a:solidFill>
              <a:srgbClr val="AF9C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a:t>Section header – orange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slide - bullet point - PURPLE">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42267" y="6019800"/>
            <a:ext cx="2173133" cy="553720"/>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bullet point – purple</a:t>
            </a:r>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Insert text here - shorter lines of text for optimum legibility and readability but text can run on to second line if needed. Text can also run to third line if really needed. Three Bullet points maximum</a:t>
            </a:r>
          </a:p>
          <a:p>
            <a:pPr lvl="1"/>
            <a:r>
              <a:rPr lang="en-US" dirty="0"/>
              <a:t>Sub bullet if needed</a:t>
            </a:r>
          </a:p>
          <a:p>
            <a:pPr lvl="0"/>
            <a:endParaRPr lang="en-US" dirty="0"/>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in header – BLUE">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0A21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Main header</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slide - bullet point - BLUE">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0A216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bullet point – blue</a:t>
            </a:r>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Insert text here - shorter lines of text for optimum legibility and readability but text can run on to second line if needed. Text can also run to third line if really needed. Three Bullet points maximum</a:t>
            </a:r>
          </a:p>
          <a:p>
            <a:pPr lvl="1"/>
            <a:r>
              <a:rPr lang="en-US" dirty="0"/>
              <a:t>Sub bullet if needed</a:t>
            </a:r>
          </a:p>
          <a:p>
            <a:pPr lvl="0"/>
            <a:endParaRPr lang="en-US" dirty="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slide - bullet point - CARMINE RED">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7E0441"/>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bullet point – </a:t>
            </a:r>
            <a:r>
              <a:rPr lang="en-US" dirty="0" err="1"/>
              <a:t>c</a:t>
            </a:r>
            <a:r>
              <a:rPr lang="en-US" dirty="0"/>
              <a:t> red</a:t>
            </a:r>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Insert text here - shorter lines of text for optimum legibility and readability but text can run on to second line if needed. Text can also run to third line if really needed. Three Bullet points maximum</a:t>
            </a:r>
          </a:p>
          <a:p>
            <a:pPr lvl="1"/>
            <a:r>
              <a:rPr lang="en-US" dirty="0"/>
              <a:t>Sub bullet if needed</a:t>
            </a:r>
          </a:p>
          <a:p>
            <a:pPr lvl="0"/>
            <a:endParaRPr lang="en-US" dirty="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slide - bullet point - RED">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BC040A"/>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bullet point – red</a:t>
            </a:r>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Insert text here - shorter lines of text for optimum legibility and readability but text can run on to second line if needed. Text can also run to third line if really needed. Three Bullet points maximum</a:t>
            </a:r>
          </a:p>
          <a:p>
            <a:pPr lvl="1"/>
            <a:r>
              <a:rPr lang="en-US" dirty="0"/>
              <a:t>Sub bullet if needed</a:t>
            </a:r>
          </a:p>
          <a:p>
            <a:pPr lvl="0"/>
            <a:endParaRPr lang="en-US" dirty="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slide - bullet point - GREEN">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78A425"/>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bullet point – green</a:t>
            </a:r>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Insert text here - shorter lines of text for optimum legibility and readability but text can run on to second line if needed. Text can also run to third line if really needed. Three Bullet points maximum</a:t>
            </a:r>
          </a:p>
          <a:p>
            <a:pPr lvl="1"/>
            <a:r>
              <a:rPr lang="en-US" dirty="0"/>
              <a:t>Sub bullet if needed</a:t>
            </a:r>
          </a:p>
          <a:p>
            <a:pPr lvl="0"/>
            <a:endParaRPr lang="en-US" dirty="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slide - bullet point - ORANGE">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FF99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bullet point – orange</a:t>
            </a:r>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Insert text here - shorter lines of text for optimum legibility and readability but text can run on to second line if needed. Text can also run to third line if really needed. Three Bullet points maximum</a:t>
            </a:r>
          </a:p>
          <a:p>
            <a:pPr lvl="1"/>
            <a:r>
              <a:rPr lang="en-US" dirty="0"/>
              <a:t>Sub bullet if needed</a:t>
            </a:r>
          </a:p>
          <a:p>
            <a:pPr lvl="0"/>
            <a:endParaRPr lang="en-US" dirty="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slide - bullet point - WHIT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610394" y="1183213"/>
            <a:ext cx="7847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bullet point – white</a:t>
            </a:r>
          </a:p>
        </p:txBody>
      </p:sp>
      <p:cxnSp>
        <p:nvCxnSpPr>
          <p:cNvPr id="10" name="Straight Connector 9"/>
          <p:cNvCxnSpPr/>
          <p:nvPr userDrawn="1"/>
        </p:nvCxnSpPr>
        <p:spPr>
          <a:xfrm rot="5400000">
            <a:off x="-1141008" y="3734204"/>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610394" y="1981200"/>
            <a:ext cx="7847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13" name="Picture 12"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11" name="Text Placeholder 56"/>
          <p:cNvSpPr>
            <a:spLocks noGrp="1"/>
          </p:cNvSpPr>
          <p:nvPr>
            <p:ph type="body" sz="quarter" idx="17" hasCustomPrompt="1"/>
          </p:nvPr>
        </p:nvSpPr>
        <p:spPr>
          <a:xfrm>
            <a:off x="610394" y="2000256"/>
            <a:ext cx="7847805"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Insert text here - shorter lines of text for optimum legibility and readability but text can run on to second line if needed. Text can also run to third line if really needed. Three Bullet points maximum</a:t>
            </a:r>
          </a:p>
          <a:p>
            <a:pPr lvl="1"/>
            <a:r>
              <a:rPr lang="en-US" dirty="0"/>
              <a:t>Sub bullet if needed</a:t>
            </a:r>
          </a:p>
          <a:p>
            <a:pPr lvl="0"/>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slide – paragraph - PURPLE">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paragraph – purple</a:t>
            </a:r>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This is the slide to use for a paragraph of text. </a:t>
            </a:r>
          </a:p>
          <a:p>
            <a:pPr lvl="0"/>
            <a:r>
              <a:rPr lang="en-US" dirty="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slide – paragraph - BLUE">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0A216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paragraph – blue</a:t>
            </a:r>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This is the slide to use for a paragraph of text. </a:t>
            </a:r>
          </a:p>
          <a:p>
            <a:pPr lvl="0"/>
            <a:r>
              <a:rPr lang="en-US" dirty="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slide – paragraph - CARMINE RED">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7C0642"/>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paragraph – </a:t>
            </a:r>
            <a:r>
              <a:rPr lang="en-US" dirty="0" err="1"/>
              <a:t>c</a:t>
            </a:r>
            <a:r>
              <a:rPr lang="en-US" dirty="0"/>
              <a:t> red</a:t>
            </a:r>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This is the slide to use for a paragraph of text. </a:t>
            </a:r>
          </a:p>
          <a:p>
            <a:pPr lvl="0"/>
            <a:r>
              <a:rPr lang="en-US" dirty="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slide – paragraph - RED">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BC040A"/>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paragraph – red</a:t>
            </a:r>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This is the slide to use for a paragraph of text. </a:t>
            </a:r>
          </a:p>
          <a:p>
            <a:pPr lvl="0"/>
            <a:r>
              <a:rPr lang="en-US" dirty="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ain header – CARMINE RED">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7C06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Main header</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slide – paragraph - GREEN">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78A425"/>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paragraph – green</a:t>
            </a:r>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This is the slide to use for a paragraph of text. </a:t>
            </a:r>
          </a:p>
          <a:p>
            <a:pPr lvl="0"/>
            <a:r>
              <a:rPr lang="en-US" dirty="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slide – paragraph - ORANGE">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FF99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paragraph – orange</a:t>
            </a:r>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This is the slide to use for a paragraph of text. </a:t>
            </a:r>
          </a:p>
          <a:p>
            <a:pPr lvl="0"/>
            <a:r>
              <a:rPr lang="en-US" dirty="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slide – paragraph - WHITE">
    <p:spTree>
      <p:nvGrpSpPr>
        <p:cNvPr id="1" name=""/>
        <p:cNvGrpSpPr/>
        <p:nvPr/>
      </p:nvGrpSpPr>
      <p:grpSpPr>
        <a:xfrm>
          <a:off x="0" y="0"/>
          <a:ext cx="0" cy="0"/>
          <a:chOff x="0" y="0"/>
          <a:chExt cx="0" cy="0"/>
        </a:xfrm>
      </p:grpSpPr>
      <p:sp>
        <p:nvSpPr>
          <p:cNvPr id="10" name="Title Placeholder 1"/>
          <p:cNvSpPr>
            <a:spLocks noGrp="1"/>
          </p:cNvSpPr>
          <p:nvPr>
            <p:ph type="title" hasCustomPrompt="1"/>
          </p:nvPr>
        </p:nvSpPr>
        <p:spPr>
          <a:xfrm>
            <a:off x="610394" y="1183213"/>
            <a:ext cx="7847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Content slide – paragraph – white</a:t>
            </a:r>
          </a:p>
        </p:txBody>
      </p:sp>
      <p:sp>
        <p:nvSpPr>
          <p:cNvPr id="11" name="Text Placeholder 56"/>
          <p:cNvSpPr>
            <a:spLocks noGrp="1"/>
          </p:cNvSpPr>
          <p:nvPr>
            <p:ph type="body" sz="quarter" idx="17" hasCustomPrompt="1"/>
          </p:nvPr>
        </p:nvSpPr>
        <p:spPr>
          <a:xfrm>
            <a:off x="610394" y="2000256"/>
            <a:ext cx="7847805"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a:t>This is the slide to use for a paragraph of text. </a:t>
            </a:r>
          </a:p>
          <a:p>
            <a:pPr lvl="0"/>
            <a:r>
              <a:rPr lang="en-US" dirty="0"/>
              <a:t>Use with care as the screen easily becomes copy-heavy and not suitable for on-screen presentations.</a:t>
            </a:r>
          </a:p>
        </p:txBody>
      </p:sp>
      <p:cxnSp>
        <p:nvCxnSpPr>
          <p:cNvPr id="12" name="Straight Connector 11"/>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610394" y="1981200"/>
            <a:ext cx="7847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7" name="Picture 6"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icture slide - PURPL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a:t>Click icon to add picture</a:t>
            </a:r>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44196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slide - BLU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0A216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a:t>Click icon to add picture</a:t>
            </a:r>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41910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icture slide - CARMINE RED">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7C0642"/>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a:t>Click icon to add picture</a:t>
            </a:r>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41148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icture slide - RED">
    <p:spTree>
      <p:nvGrpSpPr>
        <p:cNvPr id="1" name=""/>
        <p:cNvGrpSpPr/>
        <p:nvPr/>
      </p:nvGrpSpPr>
      <p:grpSpPr>
        <a:xfrm>
          <a:off x="0" y="0"/>
          <a:ext cx="0" cy="0"/>
          <a:chOff x="0" y="0"/>
          <a:chExt cx="0" cy="0"/>
        </a:xfrm>
      </p:grpSpPr>
      <p:sp>
        <p:nvSpPr>
          <p:cNvPr id="8" name="Rectangle 7"/>
          <p:cNvSpPr/>
          <p:nvPr userDrawn="1"/>
        </p:nvSpPr>
        <p:spPr>
          <a:xfrm>
            <a:off x="6715140" y="152400"/>
            <a:ext cx="2286000" cy="6553200"/>
          </a:xfrm>
          <a:prstGeom prst="rect">
            <a:avLst/>
          </a:prstGeom>
          <a:solidFill>
            <a:srgbClr val="BC040A"/>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a:t>Click icon to add picture</a:t>
            </a:r>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9" name="Text Placeholder 10"/>
          <p:cNvSpPr>
            <a:spLocks noGrp="1"/>
          </p:cNvSpPr>
          <p:nvPr>
            <p:ph type="body" sz="quarter" idx="11" hasCustomPrompt="1"/>
          </p:nvPr>
        </p:nvSpPr>
        <p:spPr>
          <a:xfrm>
            <a:off x="6858000" y="304800"/>
            <a:ext cx="1981200" cy="44196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10" name="Straight Connector 9"/>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Picture slide - Green">
    <p:spTree>
      <p:nvGrpSpPr>
        <p:cNvPr id="1" name=""/>
        <p:cNvGrpSpPr/>
        <p:nvPr/>
      </p:nvGrpSpPr>
      <p:grpSpPr>
        <a:xfrm>
          <a:off x="0" y="0"/>
          <a:ext cx="0" cy="0"/>
          <a:chOff x="0" y="0"/>
          <a:chExt cx="0" cy="0"/>
        </a:xfrm>
      </p:grpSpPr>
      <p:sp>
        <p:nvSpPr>
          <p:cNvPr id="5" name="Rectangle 4"/>
          <p:cNvSpPr/>
          <p:nvPr/>
        </p:nvSpPr>
        <p:spPr>
          <a:xfrm>
            <a:off x="6705600" y="152400"/>
            <a:ext cx="2286000" cy="6553200"/>
          </a:xfrm>
          <a:prstGeom prst="rect">
            <a:avLst/>
          </a:prstGeom>
          <a:solidFill>
            <a:srgbClr val="78A425"/>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a:t>Click icon to add picture</a:t>
            </a:r>
          </a:p>
        </p:txBody>
      </p:sp>
      <p:pic>
        <p:nvPicPr>
          <p:cNvPr id="7" name="Picture 6"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ext Placeholder 10"/>
          <p:cNvSpPr>
            <a:spLocks noGrp="1"/>
          </p:cNvSpPr>
          <p:nvPr>
            <p:ph type="body" sz="quarter" idx="11" hasCustomPrompt="1"/>
          </p:nvPr>
        </p:nvSpPr>
        <p:spPr>
          <a:xfrm>
            <a:off x="6858000" y="304800"/>
            <a:ext cx="1981200" cy="44196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12" name="Straight Connector 11"/>
          <p:cNvCxnSpPr/>
          <p:nvPr/>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icture slide - ORANG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FF99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a:t>Click icon to add picture</a:t>
            </a:r>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39624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icture slide">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152400" y="152400"/>
            <a:ext cx="6400800" cy="6553200"/>
          </a:xfrm>
          <a:prstGeom prst="rect">
            <a:avLst/>
          </a:prstGeom>
        </p:spPr>
        <p:txBody>
          <a:bodyPr vert="horz"/>
          <a:lstStyle/>
          <a:p>
            <a:r>
              <a:rPr lang="en-US"/>
              <a:t>Click icon to add picture</a:t>
            </a:r>
          </a:p>
        </p:txBody>
      </p:sp>
      <p:sp>
        <p:nvSpPr>
          <p:cNvPr id="9" name="Picture Placeholder 8"/>
          <p:cNvSpPr>
            <a:spLocks noGrp="1"/>
          </p:cNvSpPr>
          <p:nvPr>
            <p:ph type="pic" sz="quarter" idx="11"/>
          </p:nvPr>
        </p:nvSpPr>
        <p:spPr>
          <a:xfrm>
            <a:off x="6705600" y="152400"/>
            <a:ext cx="2286000" cy="2133600"/>
          </a:xfrm>
          <a:prstGeom prst="rect">
            <a:avLst/>
          </a:prstGeom>
        </p:spPr>
        <p:txBody>
          <a:bodyPr vert="horz"/>
          <a:lstStyle/>
          <a:p>
            <a:r>
              <a:rPr lang="en-US"/>
              <a:t>Click icon to add picture</a:t>
            </a:r>
          </a:p>
        </p:txBody>
      </p:sp>
      <p:sp>
        <p:nvSpPr>
          <p:cNvPr id="10" name="Picture Placeholder 8"/>
          <p:cNvSpPr>
            <a:spLocks noGrp="1"/>
          </p:cNvSpPr>
          <p:nvPr>
            <p:ph type="pic" sz="quarter" idx="12"/>
          </p:nvPr>
        </p:nvSpPr>
        <p:spPr>
          <a:xfrm>
            <a:off x="6705600" y="2438400"/>
            <a:ext cx="2286000" cy="2133600"/>
          </a:xfrm>
          <a:prstGeom prst="rect">
            <a:avLst/>
          </a:prstGeom>
        </p:spPr>
        <p:txBody>
          <a:bodyPr vert="horz"/>
          <a:lstStyle/>
          <a:p>
            <a:r>
              <a:rPr lang="en-US"/>
              <a:t>Click icon to add picture</a:t>
            </a:r>
          </a:p>
        </p:txBody>
      </p:sp>
      <p:cxnSp>
        <p:nvCxnSpPr>
          <p:cNvPr id="12" name="Straight Connector 11"/>
          <p:cNvCxnSpPr/>
          <p:nvPr/>
        </p:nvCxnSpPr>
        <p:spPr>
          <a:xfrm>
            <a:off x="6705600" y="4725988"/>
            <a:ext cx="2286000"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8" name="Text Placeholder 10"/>
          <p:cNvSpPr>
            <a:spLocks noGrp="1"/>
          </p:cNvSpPr>
          <p:nvPr>
            <p:ph type="body" sz="quarter" idx="13" hasCustomPrompt="1"/>
          </p:nvPr>
        </p:nvSpPr>
        <p:spPr>
          <a:xfrm>
            <a:off x="6705600" y="4876800"/>
            <a:ext cx="2286000" cy="838200"/>
          </a:xfrm>
          <a:prstGeom prst="rect">
            <a:avLst/>
          </a:prstGeom>
        </p:spPr>
        <p:txBody>
          <a:bodyPr vert="horz" wrap="square">
            <a:noAutofit/>
          </a:bodyPr>
          <a:lstStyle>
            <a:lvl1pPr marL="0" indent="0" algn="l">
              <a:lnSpc>
                <a:spcPts val="1700"/>
              </a:lnSpc>
              <a:spcBef>
                <a:spcPts val="0"/>
              </a:spcBef>
              <a:buFontTx/>
              <a:buNone/>
              <a:defRPr sz="1400" b="1" baseline="0">
                <a:solidFill>
                  <a:srgbClr val="0A2160"/>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pic>
        <p:nvPicPr>
          <p:cNvPr id="11" name="Picture 10" descr="UoB blue logo.eps"/>
          <p:cNvPicPr>
            <a:picLocks noChangeAspect="1"/>
          </p:cNvPicPr>
          <p:nvPr userDrawn="1"/>
        </p:nvPicPr>
        <p:blipFill>
          <a:blip r:embed="rId2" cstate="print"/>
          <a:stretch>
            <a:fillRect/>
          </a:stretch>
        </p:blipFill>
        <p:spPr>
          <a:xfrm>
            <a:off x="6705600" y="6172200"/>
            <a:ext cx="2202700" cy="520236"/>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header - RED">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BC04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sp>
        <p:nvSpPr>
          <p:cNvPr id="9"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Main header</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Object slide - PURPL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a:p>
        </p:txBody>
      </p:sp>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Object slide</a:t>
            </a:r>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16" name="Straight Connector 15"/>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Object slide - BLUE">
    <p:spTree>
      <p:nvGrpSpPr>
        <p:cNvPr id="1" name=""/>
        <p:cNvGrpSpPr/>
        <p:nvPr/>
      </p:nvGrpSpPr>
      <p:grpSpPr>
        <a:xfrm>
          <a:off x="0" y="0"/>
          <a:ext cx="0" cy="0"/>
          <a:chOff x="0" y="0"/>
          <a:chExt cx="0" cy="0"/>
        </a:xfrm>
      </p:grpSpPr>
      <p:sp>
        <p:nvSpPr>
          <p:cNvPr id="4" name="Rectangle 3"/>
          <p:cNvSpPr/>
          <p:nvPr userDrawn="1"/>
        </p:nvSpPr>
        <p:spPr>
          <a:xfrm>
            <a:off x="6715140" y="152400"/>
            <a:ext cx="2276460" cy="6569075"/>
          </a:xfrm>
          <a:prstGeom prst="rect">
            <a:avLst/>
          </a:prstGeom>
          <a:solidFill>
            <a:srgbClr val="0A21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a:p>
        </p:txBody>
      </p:sp>
      <p:sp>
        <p:nvSpPr>
          <p:cNvPr id="13"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Object slide</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17" name="Straight Connector 16"/>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Object slide - CARMINE RED">
    <p:spTree>
      <p:nvGrpSpPr>
        <p:cNvPr id="1" name=""/>
        <p:cNvGrpSpPr/>
        <p:nvPr/>
      </p:nvGrpSpPr>
      <p:grpSpPr>
        <a:xfrm>
          <a:off x="0" y="0"/>
          <a:ext cx="0" cy="0"/>
          <a:chOff x="0" y="0"/>
          <a:chExt cx="0" cy="0"/>
        </a:xfrm>
      </p:grpSpPr>
      <p:sp>
        <p:nvSpPr>
          <p:cNvPr id="9" name="Rectangle 8"/>
          <p:cNvSpPr/>
          <p:nvPr userDrawn="1"/>
        </p:nvSpPr>
        <p:spPr>
          <a:xfrm>
            <a:off x="6715140" y="152400"/>
            <a:ext cx="2276460" cy="6569075"/>
          </a:xfrm>
          <a:prstGeom prst="rect">
            <a:avLst/>
          </a:prstGeom>
          <a:solidFill>
            <a:srgbClr val="7E04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a:p>
        </p:txBody>
      </p:sp>
      <p:sp>
        <p:nvSpPr>
          <p:cNvPr id="13"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Object slide</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17" name="Straight Connector 16"/>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Object slide - RED">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C000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0"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a:p>
        </p:txBody>
      </p:sp>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Object slide</a:t>
            </a:r>
          </a:p>
        </p:txBody>
      </p:sp>
      <p:cxnSp>
        <p:nvCxnSpPr>
          <p:cNvPr id="12" name="Straight Connector 11"/>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4"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15" name="Straight Connector 14"/>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Object slide - GREEN">
    <p:spTree>
      <p:nvGrpSpPr>
        <p:cNvPr id="1" name=""/>
        <p:cNvGrpSpPr/>
        <p:nvPr/>
      </p:nvGrpSpPr>
      <p:grpSpPr>
        <a:xfrm>
          <a:off x="0" y="0"/>
          <a:ext cx="0" cy="0"/>
          <a:chOff x="0" y="0"/>
          <a:chExt cx="0" cy="0"/>
        </a:xfrm>
      </p:grpSpPr>
      <p:sp>
        <p:nvSpPr>
          <p:cNvPr id="4" name="Rectangle 3"/>
          <p:cNvSpPr/>
          <p:nvPr userDrawn="1"/>
        </p:nvSpPr>
        <p:spPr>
          <a:xfrm>
            <a:off x="6715140" y="152400"/>
            <a:ext cx="2276460" cy="6569075"/>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a:p>
        </p:txBody>
      </p:sp>
      <p:sp>
        <p:nvSpPr>
          <p:cNvPr id="13"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Object slide</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17" name="Straight Connector 16"/>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Object slide - Orang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FB991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a:p>
        </p:txBody>
      </p:sp>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Object slide</a:t>
            </a:r>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a:t>Click to edit text</a:t>
            </a:r>
          </a:p>
        </p:txBody>
      </p:sp>
      <p:cxnSp>
        <p:nvCxnSpPr>
          <p:cNvPr id="16" name="Straight Connector 15"/>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bject slide">
    <p:spTree>
      <p:nvGrpSpPr>
        <p:cNvPr id="1" name=""/>
        <p:cNvGrpSpPr/>
        <p:nvPr/>
      </p:nvGrpSpPr>
      <p:grpSpPr>
        <a:xfrm>
          <a:off x="0" y="0"/>
          <a:ext cx="0" cy="0"/>
          <a:chOff x="0" y="0"/>
          <a:chExt cx="0" cy="0"/>
        </a:xfrm>
      </p:grpSpPr>
      <p:cxnSp>
        <p:nvCxnSpPr>
          <p:cNvPr id="13" name="Straight Connector 12"/>
          <p:cNvCxnSpPr/>
          <p:nvPr userDrawn="1"/>
        </p:nvCxnSpPr>
        <p:spPr>
          <a:xfrm>
            <a:off x="610394" y="1981200"/>
            <a:ext cx="7847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Content Placeholder 9"/>
          <p:cNvSpPr>
            <a:spLocks noGrp="1"/>
          </p:cNvSpPr>
          <p:nvPr>
            <p:ph sz="quarter" idx="10"/>
          </p:nvPr>
        </p:nvSpPr>
        <p:spPr>
          <a:xfrm>
            <a:off x="609600" y="1981200"/>
            <a:ext cx="7848600"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a:p>
        </p:txBody>
      </p:sp>
      <p:sp>
        <p:nvSpPr>
          <p:cNvPr id="16" name="Title Placeholder 1"/>
          <p:cNvSpPr>
            <a:spLocks noGrp="1"/>
          </p:cNvSpPr>
          <p:nvPr>
            <p:ph type="title" hasCustomPrompt="1"/>
          </p:nvPr>
        </p:nvSpPr>
        <p:spPr>
          <a:xfrm>
            <a:off x="610394" y="1183213"/>
            <a:ext cx="7847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a:t>Object slide</a:t>
            </a:r>
          </a:p>
        </p:txBody>
      </p:sp>
      <p:cxnSp>
        <p:nvCxnSpPr>
          <p:cNvPr id="17" name="Straight Connector 16"/>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7" name="Picture 6"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ain header – GREEN">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sp>
        <p:nvSpPr>
          <p:cNvPr id="9"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Main header</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ain header – ORANGE">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FF9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Main header</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ther logos – purple">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7D31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With space for logos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ther logos – blue">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0A21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With space for logos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ther logos – carmine red">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7C06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Speaker name</a:t>
            </a:r>
          </a:p>
          <a:p>
            <a:pPr lvl="0"/>
            <a:r>
              <a:rPr lang="en-US" dirty="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a:t>With space for logos</a:t>
            </a:r>
          </a:p>
        </p:txBody>
      </p:sp>
    </p:spTree>
  </p:cSld>
  <p:clrMapOvr>
    <a:masterClrMapping/>
  </p:clrMapOvr>
</p:sldLayout>
</file>

<file path=ppt/slideMasters/_rels/slideMaster1.xml.rels><?xml version="1.0" encoding="UTF-8" standalone="yes"?>
<Relationships xmlns="http://schemas.openxmlformats.org/package/2006/relationships"><Relationship Id="rId46" Type="http://schemas.openxmlformats.org/officeDocument/2006/relationships/slideLayout" Target="../slideLayouts/slideLayout46.xml"/><Relationship Id="rId47" Type="http://schemas.openxmlformats.org/officeDocument/2006/relationships/theme" Target="../theme/theme1.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9" Type="http://schemas.openxmlformats.org/officeDocument/2006/relationships/slideLayout" Target="../slideLayouts/slideLayout9.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37" Type="http://schemas.openxmlformats.org/officeDocument/2006/relationships/slideLayout" Target="../slideLayouts/slideLayout37.xml"/><Relationship Id="rId38" Type="http://schemas.openxmlformats.org/officeDocument/2006/relationships/slideLayout" Target="../slideLayouts/slideLayout38.xml"/><Relationship Id="rId39" Type="http://schemas.openxmlformats.org/officeDocument/2006/relationships/slideLayout" Target="../slideLayouts/slideLayout39.xml"/><Relationship Id="rId40" Type="http://schemas.openxmlformats.org/officeDocument/2006/relationships/slideLayout" Target="../slideLayouts/slideLayout40.xml"/><Relationship Id="rId41" Type="http://schemas.openxmlformats.org/officeDocument/2006/relationships/slideLayout" Target="../slideLayouts/slideLayout41.xml"/><Relationship Id="rId42" Type="http://schemas.openxmlformats.org/officeDocument/2006/relationships/slideLayout" Target="../slideLayouts/slideLayout42.xml"/><Relationship Id="rId43" Type="http://schemas.openxmlformats.org/officeDocument/2006/relationships/slideLayout" Target="../slideLayouts/slideLayout43.xml"/><Relationship Id="rId44" Type="http://schemas.openxmlformats.org/officeDocument/2006/relationships/slideLayout" Target="../slideLayouts/slideLayout44.xml"/><Relationship Id="rId45"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83" r:id="rId2"/>
    <p:sldLayoutId id="2147483686" r:id="rId3"/>
    <p:sldLayoutId id="2147483684" r:id="rId4"/>
    <p:sldLayoutId id="2147483685" r:id="rId5"/>
    <p:sldLayoutId id="2147483687" r:id="rId6"/>
    <p:sldLayoutId id="2147483689" r:id="rId7"/>
    <p:sldLayoutId id="2147483690" r:id="rId8"/>
    <p:sldLayoutId id="2147483691" r:id="rId9"/>
    <p:sldLayoutId id="2147483692" r:id="rId10"/>
    <p:sldLayoutId id="2147483693" r:id="rId11"/>
    <p:sldLayoutId id="2147483694" r:id="rId12"/>
    <p:sldLayoutId id="2147483652" r:id="rId13"/>
    <p:sldLayoutId id="2147483650" r:id="rId14"/>
    <p:sldLayoutId id="2147483653" r:id="rId15"/>
    <p:sldLayoutId id="2147483654" r:id="rId16"/>
    <p:sldLayoutId id="2147483655" r:id="rId17"/>
    <p:sldLayoutId id="2147483651" r:id="rId18"/>
    <p:sldLayoutId id="2147483660" r:id="rId19"/>
    <p:sldLayoutId id="2147483662" r:id="rId20"/>
    <p:sldLayoutId id="2147483658" r:id="rId21"/>
    <p:sldLayoutId id="2147483661" r:id="rId22"/>
    <p:sldLayoutId id="2147483657" r:id="rId23"/>
    <p:sldLayoutId id="2147483659" r:id="rId24"/>
    <p:sldLayoutId id="2147483656" r:id="rId25"/>
    <p:sldLayoutId id="2147483666" r:id="rId26"/>
    <p:sldLayoutId id="2147483669" r:id="rId27"/>
    <p:sldLayoutId id="2147483668" r:id="rId28"/>
    <p:sldLayoutId id="2147483665" r:id="rId29"/>
    <p:sldLayoutId id="2147483664" r:id="rId30"/>
    <p:sldLayoutId id="2147483667" r:id="rId31"/>
    <p:sldLayoutId id="2147483663" r:id="rId32"/>
    <p:sldLayoutId id="2147483673" r:id="rId33"/>
    <p:sldLayoutId id="2147483676" r:id="rId34"/>
    <p:sldLayoutId id="2147483675" r:id="rId35"/>
    <p:sldLayoutId id="2147483672" r:id="rId36"/>
    <p:sldLayoutId id="2147483671" r:id="rId37"/>
    <p:sldLayoutId id="2147483674" r:id="rId38"/>
    <p:sldLayoutId id="2147483670" r:id="rId39"/>
    <p:sldLayoutId id="2147483678" r:id="rId40"/>
    <p:sldLayoutId id="2147483681" r:id="rId41"/>
    <p:sldLayoutId id="2147483680" r:id="rId42"/>
    <p:sldLayoutId id="2147483677" r:id="rId43"/>
    <p:sldLayoutId id="2147483682" r:id="rId44"/>
    <p:sldLayoutId id="2147483679" r:id="rId45"/>
    <p:sldLayoutId id="2147483688" r:id="rId46"/>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image" Target="../media/image5.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3.xml"/><Relationship Id="rId3" Type="http://schemas.openxmlformats.org/officeDocument/2006/relationships/hyperlink" Target="mailto:N.Muir@brighton.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hyperlink" Target="http://www.nordplusonline.org/" TargetMode="External"/><Relationship Id="rId4" Type="http://schemas.openxmlformats.org/officeDocument/2006/relationships/hyperlink" Target="http://www.fine-europe.eu/" TargetMode="External"/><Relationship Id="rId5" Type="http://schemas.openxmlformats.org/officeDocument/2006/relationships/hyperlink" Target="http://www.eacs.nu/" TargetMode="External"/><Relationship Id="rId6" Type="http://schemas.openxmlformats.org/officeDocument/2006/relationships/hyperlink" Target="https://www.plymouth.ac.uk/schools/school-of-nursing-and-midwifery/enne" TargetMode="External"/><Relationship Id="rId7" Type="http://schemas.openxmlformats.org/officeDocument/2006/relationships/hyperlink" Target="https://sites.google.com/site/theflorencenetworkeu/" TargetMode="External"/><Relationship Id="rId1" Type="http://schemas.openxmlformats.org/officeDocument/2006/relationships/slideLayout" Target="../slideLayouts/slideLayout19.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6515" y="2046913"/>
            <a:ext cx="7880541" cy="1446550"/>
          </a:xfrm>
        </p:spPr>
        <p:txBody>
          <a:bodyPr/>
          <a:lstStyle/>
          <a:p>
            <a:r>
              <a:rPr lang="en-GB" dirty="0" smtClean="0"/>
              <a:t>Reflections on the GEN Network </a:t>
            </a:r>
            <a:endParaRPr lang="en-GB" dirty="0"/>
          </a:p>
        </p:txBody>
      </p:sp>
      <p:sp>
        <p:nvSpPr>
          <p:cNvPr id="4" name="Text Placeholder 3"/>
          <p:cNvSpPr>
            <a:spLocks noGrp="1"/>
          </p:cNvSpPr>
          <p:nvPr>
            <p:ph type="body" sz="half" idx="10"/>
          </p:nvPr>
        </p:nvSpPr>
        <p:spPr/>
        <p:txBody>
          <a:bodyPr/>
          <a:lstStyle/>
          <a:p>
            <a:r>
              <a:rPr lang="en-GB" dirty="0" smtClean="0"/>
              <a:t>Dr Nita </a:t>
            </a:r>
            <a:r>
              <a:rPr lang="en-GB" dirty="0"/>
              <a:t>Muir</a:t>
            </a:r>
          </a:p>
          <a:p>
            <a:r>
              <a:rPr lang="en-GB" dirty="0"/>
              <a:t>Academic lead for Nursing</a:t>
            </a:r>
          </a:p>
          <a:p>
            <a:r>
              <a:rPr lang="en-GB" dirty="0"/>
              <a:t>School of Health </a:t>
            </a:r>
            <a:r>
              <a:rPr lang="en-GB" dirty="0" smtClean="0"/>
              <a:t>Sciences</a:t>
            </a:r>
          </a:p>
          <a:p>
            <a:endParaRPr lang="en-GB" dirty="0"/>
          </a:p>
          <a:p>
            <a:r>
              <a:rPr lang="en-GB" dirty="0" smtClean="0"/>
              <a:t>Twitter @nmuir1</a:t>
            </a:r>
            <a:endParaRPr lang="en-GB" dirty="0"/>
          </a:p>
        </p:txBody>
      </p:sp>
    </p:spTree>
    <p:extLst>
      <p:ext uri="{BB962C8B-B14F-4D97-AF65-F5344CB8AC3E}">
        <p14:creationId xmlns:p14="http://schemas.microsoft.com/office/powerpoint/2010/main" val="2786909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394" y="998547"/>
            <a:ext cx="5942806" cy="830997"/>
          </a:xfrm>
        </p:spPr>
        <p:txBody>
          <a:bodyPr/>
          <a:lstStyle/>
          <a:p>
            <a:r>
              <a:rPr lang="en-US" dirty="0" smtClean="0"/>
              <a:t>Community of Practice (Wenger,1998) / Landscapes of Practice (Wenger 2016)</a:t>
            </a:r>
            <a:endParaRPr lang="en-US" dirty="0"/>
          </a:p>
        </p:txBody>
      </p:sp>
      <p:sp>
        <p:nvSpPr>
          <p:cNvPr id="3" name="Text Placeholder 2"/>
          <p:cNvSpPr>
            <a:spLocks noGrp="1"/>
          </p:cNvSpPr>
          <p:nvPr>
            <p:ph type="body" sz="quarter" idx="17"/>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Communal knowledge development - </a:t>
            </a:r>
            <a:r>
              <a:rPr lang="en-GB" dirty="0" smtClean="0"/>
              <a:t>A </a:t>
            </a:r>
            <a:r>
              <a:rPr lang="en-GB" dirty="0"/>
              <a:t>joint enterprise which refers to the common knowledge of the community and provides some sense of identity. </a:t>
            </a:r>
            <a:endParaRPr lang="en-GB" dirty="0" smtClean="0"/>
          </a:p>
          <a:p>
            <a:pPr marL="0" lvl="0" indent="0">
              <a:lnSpc>
                <a:spcPct val="100000"/>
              </a:lnSpc>
              <a:spcAft>
                <a:spcPts val="0"/>
              </a:spcAft>
              <a:buClrTx/>
              <a:buSzTx/>
              <a:buNone/>
              <a:tabLst/>
            </a:pPr>
            <a:endParaRPr lang="en-GB" dirty="0"/>
          </a:p>
          <a:p>
            <a:pPr marL="0" lvl="0" indent="0">
              <a:lnSpc>
                <a:spcPct val="100000"/>
              </a:lnSpc>
              <a:spcAft>
                <a:spcPts val="0"/>
              </a:spcAft>
              <a:buClrTx/>
              <a:buSzTx/>
              <a:buNone/>
              <a:tabLst/>
            </a:pPr>
            <a:r>
              <a:rPr lang="en-GB" dirty="0"/>
              <a:t>Mutual engagement which is based within a community of people </a:t>
            </a:r>
            <a:endParaRPr lang="en-GB" dirty="0" smtClean="0"/>
          </a:p>
          <a:p>
            <a:pPr marL="0" lvl="0" indent="0">
              <a:lnSpc>
                <a:spcPct val="100000"/>
              </a:lnSpc>
              <a:spcAft>
                <a:spcPts val="0"/>
              </a:spcAft>
              <a:buClrTx/>
              <a:buSzTx/>
              <a:buNone/>
              <a:tabLst/>
            </a:pPr>
            <a:endParaRPr lang="en-GB" dirty="0"/>
          </a:p>
          <a:p>
            <a:pPr marL="0" lvl="0" indent="0">
              <a:lnSpc>
                <a:spcPct val="100000"/>
              </a:lnSpc>
              <a:spcAft>
                <a:spcPts val="0"/>
              </a:spcAft>
              <a:buClrTx/>
              <a:buSzTx/>
              <a:buNone/>
              <a:tabLst/>
            </a:pPr>
            <a:r>
              <a:rPr lang="en-GB" dirty="0"/>
              <a:t>A shared practice or repertoire that the participants engage in.  This can be a set of frameworks, ideas, tools, language and documents that the community share. </a:t>
            </a:r>
            <a:endParaRPr lang="en-US" dirty="0" smtClean="0"/>
          </a:p>
        </p:txBody>
      </p:sp>
      <p:sp>
        <p:nvSpPr>
          <p:cNvPr id="5" name="TextBox 4"/>
          <p:cNvSpPr txBox="1"/>
          <p:nvPr/>
        </p:nvSpPr>
        <p:spPr>
          <a:xfrm>
            <a:off x="6876257" y="1259174"/>
            <a:ext cx="2088232" cy="923330"/>
          </a:xfrm>
          <a:prstGeom prst="rect">
            <a:avLst/>
          </a:prstGeom>
          <a:noFill/>
        </p:spPr>
        <p:txBody>
          <a:bodyPr wrap="square" rtlCol="0">
            <a:spAutoFit/>
          </a:bodyPr>
          <a:lstStyle/>
          <a:p>
            <a:pPr lvl="0"/>
            <a:r>
              <a:rPr lang="en-US" dirty="0"/>
              <a:t>Learning through situated practice</a:t>
            </a:r>
          </a:p>
          <a:p>
            <a:endParaRPr lang="en-US" dirty="0"/>
          </a:p>
        </p:txBody>
      </p:sp>
    </p:spTree>
    <p:extLst>
      <p:ext uri="{BB962C8B-B14F-4D97-AF65-F5344CB8AC3E}">
        <p14:creationId xmlns:p14="http://schemas.microsoft.com/office/powerpoint/2010/main" val="1759304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p>
        </p:txBody>
      </p:sp>
      <p:sp>
        <p:nvSpPr>
          <p:cNvPr id="3" name="Text Placeholder 2"/>
          <p:cNvSpPr>
            <a:spLocks noGrp="1"/>
          </p:cNvSpPr>
          <p:nvPr>
            <p:ph type="body" sz="quarter" idx="17"/>
          </p:nvPr>
        </p:nvSpPr>
        <p:spPr>
          <a:xfrm>
            <a:off x="323528" y="1644878"/>
            <a:ext cx="5942806" cy="3486144"/>
          </a:xfrm>
        </p:spPr>
        <p:txBody>
          <a:bodyPr/>
          <a:lstStyle/>
          <a:p>
            <a:pPr>
              <a:lnSpc>
                <a:spcPct val="100000"/>
              </a:lnSpc>
            </a:pPr>
            <a:r>
              <a:rPr lang="en-GB" sz="1000" dirty="0">
                <a:solidFill>
                  <a:schemeClr val="tx2"/>
                </a:solidFill>
              </a:rPr>
              <a:t>Bienzle, H,. Gelabert, E,. Juttë, W,. Kolyva, K,. Meyer, N,., &amp; Tilkin, G,. (2007) </a:t>
            </a:r>
            <a:r>
              <a:rPr lang="en-GB" sz="1000" i="1" dirty="0">
                <a:solidFill>
                  <a:schemeClr val="tx2"/>
                </a:solidFill>
              </a:rPr>
              <a:t>The art of networking: European Networks in Education.</a:t>
            </a:r>
            <a:r>
              <a:rPr lang="en-GB" sz="1000" dirty="0">
                <a:solidFill>
                  <a:schemeClr val="tx2"/>
                </a:solidFill>
              </a:rPr>
              <a:t> Wipplingerstrasse, die berater.</a:t>
            </a:r>
          </a:p>
          <a:p>
            <a:pPr>
              <a:lnSpc>
                <a:spcPct val="100000"/>
              </a:lnSpc>
            </a:pPr>
            <a:r>
              <a:rPr lang="en-GB" sz="1000" dirty="0">
                <a:solidFill>
                  <a:schemeClr val="tx2"/>
                </a:solidFill>
                <a:ea typeface="Open Sans"/>
                <a:cs typeface="Times New Roman" panose="02020603050405020304" pitchFamily="18" charset="0"/>
              </a:rPr>
              <a:t>Boyer, E. 1990.</a:t>
            </a:r>
            <a:r>
              <a:rPr lang="en-GB" sz="1000" i="1" dirty="0">
                <a:solidFill>
                  <a:schemeClr val="tx2"/>
                </a:solidFill>
                <a:ea typeface="Open Sans"/>
                <a:cs typeface="Times New Roman" panose="02020603050405020304" pitchFamily="18" charset="0"/>
              </a:rPr>
              <a:t>Scholarship reconsidered: Priorities of the professoriate. </a:t>
            </a:r>
            <a:r>
              <a:rPr lang="en-GB" sz="1000" dirty="0">
                <a:solidFill>
                  <a:schemeClr val="tx2"/>
                </a:solidFill>
                <a:ea typeface="Open Sans"/>
                <a:cs typeface="Times New Roman" panose="02020603050405020304" pitchFamily="18" charset="0"/>
              </a:rPr>
              <a:t>Princeton, New Jersey. The Carnegie Foundation for the advancement of Teaching.</a:t>
            </a:r>
          </a:p>
          <a:p>
            <a:pPr marL="1800">
              <a:lnSpc>
                <a:spcPct val="100000"/>
              </a:lnSpc>
              <a:spcAft>
                <a:spcPts val="0"/>
              </a:spcAft>
            </a:pPr>
            <a:r>
              <a:rPr lang="en-GB" sz="1000" dirty="0">
                <a:solidFill>
                  <a:schemeClr val="tx2"/>
                </a:solidFill>
                <a:ea typeface="Open Sans"/>
                <a:cs typeface="Times New Roman" panose="02020603050405020304" pitchFamily="18" charset="0"/>
              </a:rPr>
              <a:t>Gobbi, M. 2014. </a:t>
            </a:r>
            <a:r>
              <a:rPr lang="en-GB" sz="1000" dirty="0">
                <a:solidFill>
                  <a:schemeClr val="tx2"/>
                </a:solidFill>
              </a:rPr>
              <a:t>Nursing leadership in the European landscape: influence, reality and politics. </a:t>
            </a:r>
            <a:r>
              <a:rPr lang="en-GB" sz="1000" i="1" dirty="0">
                <a:solidFill>
                  <a:schemeClr val="tx2"/>
                </a:solidFill>
              </a:rPr>
              <a:t>Journal of Research in Nursing.19 (7) 636 -646.</a:t>
            </a:r>
          </a:p>
          <a:p>
            <a:pPr marL="1800">
              <a:lnSpc>
                <a:spcPct val="100000"/>
              </a:lnSpc>
              <a:spcAft>
                <a:spcPts val="0"/>
              </a:spcAft>
            </a:pPr>
            <a:r>
              <a:rPr lang="en-GB" sz="1000" dirty="0">
                <a:solidFill>
                  <a:schemeClr val="tx2"/>
                </a:solidFill>
                <a:ea typeface="Open Sans"/>
                <a:cs typeface="Times New Roman" panose="02020603050405020304" pitchFamily="18" charset="0"/>
              </a:rPr>
              <a:t>Gobbi, M. </a:t>
            </a:r>
            <a:r>
              <a:rPr lang="en-GB" sz="1000" i="1" dirty="0">
                <a:solidFill>
                  <a:schemeClr val="tx2"/>
                </a:solidFill>
                <a:ea typeface="Open Sans"/>
                <a:cs typeface="Times New Roman" panose="02020603050405020304" pitchFamily="18" charset="0"/>
              </a:rPr>
              <a:t>2016. </a:t>
            </a:r>
            <a:r>
              <a:rPr lang="en-GB" sz="1000" dirty="0">
                <a:solidFill>
                  <a:schemeClr val="tx2"/>
                </a:solidFill>
              </a:rPr>
              <a:t>Special collection editorial: Education research: time for a renaissance?</a:t>
            </a:r>
            <a:r>
              <a:rPr lang="en-GB" sz="1000" i="1" dirty="0">
                <a:solidFill>
                  <a:schemeClr val="tx2"/>
                </a:solidFill>
              </a:rPr>
              <a:t> Journal of Research in Nursing 21(4) 251 – 255</a:t>
            </a:r>
          </a:p>
          <a:p>
            <a:pPr marL="1800">
              <a:lnSpc>
                <a:spcPct val="100000"/>
              </a:lnSpc>
            </a:pPr>
            <a:endParaRPr lang="en-GB" sz="1000" dirty="0">
              <a:solidFill>
                <a:schemeClr val="tx2"/>
              </a:solidFill>
            </a:endParaRPr>
          </a:p>
          <a:p>
            <a:pPr>
              <a:lnSpc>
                <a:spcPct val="100000"/>
              </a:lnSpc>
            </a:pPr>
            <a:r>
              <a:rPr lang="en-GB" sz="1000" dirty="0">
                <a:solidFill>
                  <a:schemeClr val="tx2"/>
                </a:solidFill>
              </a:rPr>
              <a:t>Law, K. &amp; Muir, N. 2006. The internationalisation of the nursing curriculum. Nurse Education in Practice 6.(3) 149 -155</a:t>
            </a:r>
          </a:p>
          <a:p>
            <a:pPr>
              <a:lnSpc>
                <a:spcPct val="100000"/>
              </a:lnSpc>
            </a:pPr>
            <a:r>
              <a:rPr lang="en-GB" sz="1000" dirty="0">
                <a:solidFill>
                  <a:schemeClr val="tx2"/>
                </a:solidFill>
              </a:rPr>
              <a:t>Leask, B. 2015. </a:t>
            </a:r>
            <a:r>
              <a:rPr lang="en-GB" sz="1000" i="1" dirty="0">
                <a:solidFill>
                  <a:schemeClr val="tx2"/>
                </a:solidFill>
              </a:rPr>
              <a:t>Internationalizing the curriculum</a:t>
            </a:r>
            <a:r>
              <a:rPr lang="en-GB" sz="1000" dirty="0">
                <a:solidFill>
                  <a:schemeClr val="tx2"/>
                </a:solidFill>
              </a:rPr>
              <a:t>. New York and Abingdon: Routledge. </a:t>
            </a:r>
            <a:endParaRPr lang="en-GB" sz="1000" dirty="0"/>
          </a:p>
          <a:p>
            <a:r>
              <a:rPr lang="en-GB" sz="1000" dirty="0"/>
              <a:t>Koschmann, M. A. &amp; Kuhn, T. R. 2012. A communicative framework of value in cross-sector partnerships. </a:t>
            </a:r>
            <a:r>
              <a:rPr lang="en-GB" sz="1000" i="1" dirty="0"/>
              <a:t>The Academy of Management review,</a:t>
            </a:r>
            <a:r>
              <a:rPr lang="en-GB" sz="1000" dirty="0"/>
              <a:t> 37</a:t>
            </a:r>
            <a:r>
              <a:rPr lang="en-GB" sz="1000" b="1" dirty="0"/>
              <a:t>,</a:t>
            </a:r>
            <a:r>
              <a:rPr lang="en-GB" sz="1000" dirty="0"/>
              <a:t> 332-354 </a:t>
            </a:r>
            <a:endParaRPr lang="en-GB" sz="1000" b="1" dirty="0">
              <a:solidFill>
                <a:schemeClr val="tx2"/>
              </a:solidFill>
            </a:endParaRPr>
          </a:p>
          <a:p>
            <a:pPr>
              <a:lnSpc>
                <a:spcPct val="100000"/>
              </a:lnSpc>
            </a:pPr>
            <a:r>
              <a:rPr lang="en-US" sz="1000" dirty="0">
                <a:solidFill>
                  <a:schemeClr val="tx2"/>
                </a:solidFill>
              </a:rPr>
              <a:t>Putnam, R. D. 2000. </a:t>
            </a:r>
            <a:r>
              <a:rPr lang="en-US" sz="1000" i="1" dirty="0">
                <a:solidFill>
                  <a:schemeClr val="tx2"/>
                </a:solidFill>
              </a:rPr>
              <a:t>Bowling alone: the collapse and revival of American community, </a:t>
            </a:r>
            <a:r>
              <a:rPr lang="en-US" sz="1000" dirty="0">
                <a:solidFill>
                  <a:schemeClr val="tx2"/>
                </a:solidFill>
              </a:rPr>
              <a:t>New York;London;, Simon &amp; Schuster.</a:t>
            </a:r>
            <a:r>
              <a:rPr lang="en-GB" sz="1000" dirty="0">
                <a:solidFill>
                  <a:schemeClr val="tx2"/>
                </a:solidFill>
              </a:rPr>
              <a:t> </a:t>
            </a:r>
          </a:p>
          <a:p>
            <a:pPr>
              <a:lnSpc>
                <a:spcPct val="100000"/>
              </a:lnSpc>
            </a:pPr>
            <a:r>
              <a:rPr lang="en-GB" sz="1000" dirty="0">
                <a:solidFill>
                  <a:schemeClr val="tx2"/>
                </a:solidFill>
              </a:rPr>
              <a:t>Muijs, D., West, M. &amp; AIinscow, M. 2010. Why network? Theoretical perspectives on networking. </a:t>
            </a:r>
            <a:r>
              <a:rPr lang="en-GB" sz="1000" i="1" dirty="0">
                <a:solidFill>
                  <a:schemeClr val="tx2"/>
                </a:solidFill>
              </a:rPr>
              <a:t>School Effectiveness and School Improvement,</a:t>
            </a:r>
            <a:r>
              <a:rPr lang="en-GB" sz="1000" dirty="0">
                <a:solidFill>
                  <a:schemeClr val="tx2"/>
                </a:solidFill>
              </a:rPr>
              <a:t> 21, 5-2 </a:t>
            </a:r>
          </a:p>
          <a:p>
            <a:pPr marL="1800">
              <a:lnSpc>
                <a:spcPct val="115000"/>
              </a:lnSpc>
            </a:pPr>
            <a:r>
              <a:rPr lang="en-GB" sz="1000" dirty="0" err="1">
                <a:solidFill>
                  <a:schemeClr val="tx2"/>
                </a:solidFill>
              </a:rPr>
              <a:t>McCallister</a:t>
            </a:r>
            <a:r>
              <a:rPr lang="en-GB" sz="1000" dirty="0">
                <a:solidFill>
                  <a:schemeClr val="tx2"/>
                </a:solidFill>
              </a:rPr>
              <a:t>, M. &amp; Flynn, T. 2016. The capabilities of nurse educators (CONE) questionnaire: Development and evaluation. </a:t>
            </a:r>
            <a:r>
              <a:rPr lang="en-GB" sz="1000" i="1" dirty="0">
                <a:solidFill>
                  <a:schemeClr val="tx2"/>
                </a:solidFill>
              </a:rPr>
              <a:t>Nurse Education Today</a:t>
            </a:r>
            <a:r>
              <a:rPr lang="en-GB" sz="1000" dirty="0">
                <a:solidFill>
                  <a:schemeClr val="tx2"/>
                </a:solidFill>
              </a:rPr>
              <a:t>. 39. 122- 127.</a:t>
            </a:r>
          </a:p>
          <a:p>
            <a:pPr>
              <a:lnSpc>
                <a:spcPct val="100000"/>
              </a:lnSpc>
            </a:pPr>
            <a:r>
              <a:rPr lang="en-US" sz="1000" dirty="0">
                <a:solidFill>
                  <a:schemeClr val="tx2"/>
                </a:solidFill>
              </a:rPr>
              <a:t>Wakefield, K. &amp; </a:t>
            </a:r>
            <a:r>
              <a:rPr lang="en-US" sz="1000" dirty="0" err="1">
                <a:solidFill>
                  <a:schemeClr val="tx2"/>
                </a:solidFill>
              </a:rPr>
              <a:t>Dismore</a:t>
            </a:r>
            <a:r>
              <a:rPr lang="en-US" sz="1000" dirty="0">
                <a:solidFill>
                  <a:schemeClr val="tx2"/>
                </a:solidFill>
              </a:rPr>
              <a:t>, H. 2015. The Role of Transnational Networking for Higher Education Academics. </a:t>
            </a:r>
            <a:r>
              <a:rPr lang="en-US" sz="1000" i="1" dirty="0">
                <a:solidFill>
                  <a:schemeClr val="tx2"/>
                </a:solidFill>
              </a:rPr>
              <a:t>Higher Education Research and Development,</a:t>
            </a:r>
            <a:r>
              <a:rPr lang="en-US" sz="1000" dirty="0">
                <a:solidFill>
                  <a:schemeClr val="tx2"/>
                </a:solidFill>
              </a:rPr>
              <a:t> 34, 1281-1296</a:t>
            </a:r>
            <a:r>
              <a:rPr lang="en-US" sz="1000" dirty="0" smtClean="0">
                <a:solidFill>
                  <a:schemeClr val="tx2"/>
                </a:solidFill>
              </a:rPr>
              <a:t>.</a:t>
            </a:r>
          </a:p>
          <a:p>
            <a:pPr>
              <a:lnSpc>
                <a:spcPct val="100000"/>
              </a:lnSpc>
            </a:pPr>
            <a:r>
              <a:rPr lang="en-US" sz="1000" dirty="0"/>
              <a:t>Wenger, E. 1998. </a:t>
            </a:r>
            <a:r>
              <a:rPr lang="en-US" sz="1000" i="1" dirty="0"/>
              <a:t>Communities of Practice, Learning, Meaning and Identity, </a:t>
            </a:r>
            <a:r>
              <a:rPr lang="en-US" sz="1000" dirty="0"/>
              <a:t>Cambridge, Cambridge University Press.</a:t>
            </a:r>
            <a:endParaRPr lang="en-GB" sz="1000" dirty="0"/>
          </a:p>
          <a:p>
            <a:pPr>
              <a:lnSpc>
                <a:spcPct val="100000"/>
              </a:lnSpc>
            </a:pPr>
            <a:endParaRPr lang="en-GB" sz="1000" dirty="0">
              <a:solidFill>
                <a:schemeClr val="tx2"/>
              </a:solidFill>
            </a:endParaRPr>
          </a:p>
          <a:p>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206424"/>
            <a:ext cx="2200648" cy="642502"/>
          </a:xfrm>
          <a:prstGeom prst="rect">
            <a:avLst/>
          </a:prstGeom>
        </p:spPr>
      </p:pic>
    </p:spTree>
    <p:extLst>
      <p:ext uri="{BB962C8B-B14F-4D97-AF65-F5344CB8AC3E}">
        <p14:creationId xmlns:p14="http://schemas.microsoft.com/office/powerpoint/2010/main" val="3036457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endParaRPr lang="en-GB" dirty="0"/>
          </a:p>
          <a:p>
            <a:r>
              <a:rPr lang="en-GB" dirty="0">
                <a:hlinkClick r:id="rId3"/>
              </a:rPr>
              <a:t>N.Muir@brighton.ac.uk</a:t>
            </a:r>
            <a:r>
              <a:rPr lang="en-GB" dirty="0"/>
              <a:t> </a:t>
            </a:r>
            <a:endParaRPr lang="en-GB" dirty="0" smtClean="0"/>
          </a:p>
          <a:p>
            <a:endParaRPr lang="en-GB" dirty="0"/>
          </a:p>
          <a:p>
            <a:r>
              <a:rPr lang="en-GB" dirty="0" smtClean="0"/>
              <a:t>Twitter: @nmuir1</a:t>
            </a:r>
          </a:p>
          <a:p>
            <a:endParaRPr lang="en-GB" dirty="0"/>
          </a:p>
        </p:txBody>
      </p:sp>
      <p:sp>
        <p:nvSpPr>
          <p:cNvPr id="3" name="Title 2"/>
          <p:cNvSpPr>
            <a:spLocks noGrp="1"/>
          </p:cNvSpPr>
          <p:nvPr>
            <p:ph type="title"/>
          </p:nvPr>
        </p:nvSpPr>
        <p:spPr/>
        <p:txBody>
          <a:bodyPr/>
          <a:lstStyle/>
          <a:p>
            <a:r>
              <a:rPr lang="en-GB"/>
              <a:t>Questions?</a:t>
            </a:r>
          </a:p>
        </p:txBody>
      </p:sp>
      <p:sp>
        <p:nvSpPr>
          <p:cNvPr id="4" name="Text Placeholder 3"/>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237724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394" y="1244768"/>
            <a:ext cx="5942806" cy="338554"/>
          </a:xfrm>
        </p:spPr>
        <p:txBody>
          <a:bodyPr/>
          <a:lstStyle/>
          <a:p>
            <a:r>
              <a:rPr lang="en-GB" sz="1600" dirty="0" smtClean="0"/>
              <a:t>What is a Network </a:t>
            </a:r>
            <a:endParaRPr lang="en-GB" sz="1600" dirty="0"/>
          </a:p>
        </p:txBody>
      </p:sp>
      <p:sp>
        <p:nvSpPr>
          <p:cNvPr id="3" name="Text Placeholder 2"/>
          <p:cNvSpPr>
            <a:spLocks noGrp="1"/>
          </p:cNvSpPr>
          <p:nvPr>
            <p:ph type="body" sz="quarter" idx="17"/>
          </p:nvPr>
        </p:nvSpPr>
        <p:spPr/>
        <p:txBody>
          <a:bodyPr/>
          <a:lstStyle/>
          <a:p>
            <a:pPr marL="1800" indent="0">
              <a:buNone/>
            </a:pPr>
            <a:r>
              <a:rPr lang="en-GB" dirty="0" smtClean="0"/>
              <a:t>A </a:t>
            </a:r>
            <a:r>
              <a:rPr lang="en-GB" dirty="0"/>
              <a:t>Network is  group of people who represent different organisations, who establish partnerships and collaborate within this framework for a </a:t>
            </a:r>
            <a:r>
              <a:rPr lang="en-GB" b="1" dirty="0"/>
              <a:t>clear purpose</a:t>
            </a:r>
          </a:p>
          <a:p>
            <a:r>
              <a:rPr lang="en-GB" dirty="0" smtClean="0"/>
              <a:t>Increase </a:t>
            </a:r>
            <a:r>
              <a:rPr lang="en-GB" dirty="0"/>
              <a:t>strategic advantage and provide wider educational opportunities for their students and staff, which also includes transnational opportunities. </a:t>
            </a:r>
            <a:r>
              <a:rPr lang="en-GB" sz="1200" dirty="0"/>
              <a:t>(Wakefield &amp; Dismore 2015)</a:t>
            </a:r>
          </a:p>
          <a:p>
            <a:r>
              <a:rPr lang="en-GB" dirty="0"/>
              <a:t>Provide an essential component for a university to meet key aspects of their internationalisation agenda </a:t>
            </a:r>
            <a:r>
              <a:rPr lang="en-GB" sz="1200" dirty="0"/>
              <a:t>(Law and Muir, 2006;Leask 2015)</a:t>
            </a:r>
          </a:p>
          <a:p>
            <a:pPr marL="1800" indent="0">
              <a:lnSpc>
                <a:spcPct val="100000"/>
              </a:lnSpc>
              <a:buNone/>
            </a:pPr>
            <a:r>
              <a:rPr lang="en-GB" sz="1100" dirty="0" smtClean="0"/>
              <a:t>.</a:t>
            </a:r>
            <a:endParaRPr lang="en-GB" sz="1100" dirty="0"/>
          </a:p>
        </p:txBody>
      </p:sp>
      <p:pic>
        <p:nvPicPr>
          <p:cNvPr id="4" name="Picture 3" descr="lsteachertech - What is a Personal Learning &lt;strong&gt;Network&lt;/strong&gt;? (PL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415468"/>
            <a:ext cx="2002926" cy="1997154"/>
          </a:xfrm>
          <a:prstGeom prst="rect">
            <a:avLst/>
          </a:prstGeom>
        </p:spPr>
      </p:pic>
    </p:spTree>
    <p:extLst>
      <p:ext uri="{BB962C8B-B14F-4D97-AF65-F5344CB8AC3E}">
        <p14:creationId xmlns:p14="http://schemas.microsoft.com/office/powerpoint/2010/main" val="3217590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Networks in Education: </a:t>
            </a:r>
            <a:endParaRPr lang="en-US" dirty="0"/>
          </a:p>
        </p:txBody>
      </p:sp>
      <p:sp>
        <p:nvSpPr>
          <p:cNvPr id="3" name="Text Placeholder 2"/>
          <p:cNvSpPr>
            <a:spLocks noGrp="1"/>
          </p:cNvSpPr>
          <p:nvPr>
            <p:ph type="body" sz="quarter" idx="17"/>
          </p:nvPr>
        </p:nvSpPr>
        <p:spPr>
          <a:xfrm>
            <a:off x="610394" y="2000256"/>
            <a:ext cx="5942807" cy="4309064"/>
          </a:xfrm>
        </p:spPr>
        <p:txBody>
          <a:bodyPr/>
          <a:lstStyle/>
          <a:p>
            <a:pPr marL="0" indent="0">
              <a:lnSpc>
                <a:spcPct val="100000"/>
              </a:lnSpc>
              <a:spcAft>
                <a:spcPts val="0"/>
              </a:spcAft>
              <a:buClrTx/>
              <a:buSzTx/>
              <a:buNone/>
              <a:tabLst/>
            </a:pPr>
            <a:r>
              <a:rPr lang="en-GB" dirty="0" smtClean="0"/>
              <a:t>Within Europe, Nurse </a:t>
            </a:r>
            <a:r>
              <a:rPr lang="en-GB" dirty="0"/>
              <a:t>Education </a:t>
            </a:r>
            <a:r>
              <a:rPr lang="en-GB" dirty="0" smtClean="0"/>
              <a:t>networks are </a:t>
            </a:r>
            <a:r>
              <a:rPr lang="en-GB" dirty="0"/>
              <a:t>varied, with </a:t>
            </a:r>
            <a:r>
              <a:rPr lang="en-GB" dirty="0" smtClean="0"/>
              <a:t>several </a:t>
            </a:r>
            <a:r>
              <a:rPr lang="en-GB" dirty="0"/>
              <a:t>networks across Europe that are active, all indicating they provide support and collegiality.  Each having a different structure according to their context </a:t>
            </a:r>
            <a:r>
              <a:rPr lang="en-GB" sz="1200" dirty="0"/>
              <a:t>(Bienzle et al.2007). </a:t>
            </a:r>
            <a:endParaRPr lang="en-GB" sz="1200" dirty="0" smtClean="0"/>
          </a:p>
          <a:p>
            <a:pPr marL="0" indent="0">
              <a:lnSpc>
                <a:spcPct val="100000"/>
              </a:lnSpc>
              <a:spcAft>
                <a:spcPts val="0"/>
              </a:spcAft>
              <a:buClrTx/>
              <a:buSzTx/>
              <a:buNone/>
              <a:tabLst/>
            </a:pPr>
            <a:endParaRPr lang="fr-FR" sz="1200" u="sng" dirty="0" smtClean="0">
              <a:highlight>
                <a:srgbClr val="FFFF00"/>
              </a:highlight>
              <a:hlinkClick r:id="rId3"/>
            </a:endParaRPr>
          </a:p>
          <a:p>
            <a:pPr marL="0" indent="0">
              <a:lnSpc>
                <a:spcPct val="100000"/>
              </a:lnSpc>
              <a:spcAft>
                <a:spcPts val="0"/>
              </a:spcAft>
              <a:buClrTx/>
              <a:buSzTx/>
              <a:buNone/>
              <a:tabLst/>
            </a:pPr>
            <a:r>
              <a:rPr lang="fr-FR" sz="1200" dirty="0"/>
              <a:t>Nordplus </a:t>
            </a:r>
            <a:endParaRPr lang="fr-FR" sz="1200" dirty="0">
              <a:hlinkClick r:id="rId3"/>
            </a:endParaRPr>
          </a:p>
          <a:p>
            <a:pPr marL="0" indent="0">
              <a:lnSpc>
                <a:spcPct val="100000"/>
              </a:lnSpc>
              <a:spcAft>
                <a:spcPts val="0"/>
              </a:spcAft>
              <a:buClrTx/>
              <a:buSzTx/>
              <a:buNone/>
              <a:tabLst/>
            </a:pPr>
            <a:r>
              <a:rPr lang="fr-FR" sz="1200" dirty="0">
                <a:hlinkClick r:id="rId3"/>
              </a:rPr>
              <a:t>http://www.nordplusonline.org/</a:t>
            </a:r>
            <a:endParaRPr lang="en-GB" sz="1200" dirty="0"/>
          </a:p>
          <a:p>
            <a:pPr marL="0" indent="0">
              <a:lnSpc>
                <a:spcPct val="100000"/>
              </a:lnSpc>
              <a:spcAft>
                <a:spcPts val="0"/>
              </a:spcAft>
              <a:buClrTx/>
              <a:buSzTx/>
              <a:buNone/>
              <a:tabLst/>
            </a:pPr>
            <a:endParaRPr lang="en-GB" sz="1200" dirty="0" smtClean="0"/>
          </a:p>
          <a:p>
            <a:pPr marL="0" indent="0">
              <a:lnSpc>
                <a:spcPct val="100000"/>
              </a:lnSpc>
              <a:spcAft>
                <a:spcPts val="0"/>
              </a:spcAft>
              <a:buClrTx/>
              <a:buSzTx/>
              <a:buNone/>
              <a:tabLst/>
            </a:pPr>
            <a:r>
              <a:rPr lang="en-GB" sz="1200" dirty="0" smtClean="0"/>
              <a:t>European </a:t>
            </a:r>
            <a:r>
              <a:rPr lang="en-GB" sz="1200" dirty="0"/>
              <a:t>federation of nurse educators (FINE</a:t>
            </a:r>
            <a:r>
              <a:rPr lang="en-GB" sz="1200" dirty="0" smtClean="0"/>
              <a:t>)</a:t>
            </a:r>
            <a:endParaRPr lang="en-GB" sz="1200" dirty="0"/>
          </a:p>
          <a:p>
            <a:pPr marL="0" indent="0">
              <a:lnSpc>
                <a:spcPct val="100000"/>
              </a:lnSpc>
              <a:spcAft>
                <a:spcPts val="0"/>
              </a:spcAft>
              <a:buClrTx/>
              <a:buSzTx/>
              <a:buNone/>
              <a:tabLst/>
            </a:pPr>
            <a:r>
              <a:rPr lang="en-GB" sz="1200" dirty="0">
                <a:hlinkClick r:id="rId4"/>
              </a:rPr>
              <a:t>http://www.fine-europe.eu/</a:t>
            </a:r>
            <a:endParaRPr lang="en-GB" sz="1200" dirty="0"/>
          </a:p>
          <a:p>
            <a:pPr marL="0" indent="0">
              <a:lnSpc>
                <a:spcPct val="100000"/>
              </a:lnSpc>
              <a:spcAft>
                <a:spcPts val="0"/>
              </a:spcAft>
              <a:buClrTx/>
              <a:buSzTx/>
              <a:buNone/>
              <a:tabLst/>
            </a:pPr>
            <a:endParaRPr lang="en-GB" sz="1200" dirty="0" smtClean="0"/>
          </a:p>
          <a:p>
            <a:pPr marL="0" indent="0">
              <a:lnSpc>
                <a:spcPct val="100000"/>
              </a:lnSpc>
              <a:spcAft>
                <a:spcPts val="0"/>
              </a:spcAft>
              <a:buClrTx/>
              <a:buSzTx/>
              <a:buNone/>
              <a:tabLst/>
            </a:pPr>
            <a:r>
              <a:rPr lang="en-GB" sz="1200" dirty="0" smtClean="0"/>
              <a:t>European </a:t>
            </a:r>
            <a:r>
              <a:rPr lang="en-GB" sz="1200" dirty="0"/>
              <a:t>Academy of Caring </a:t>
            </a:r>
            <a:r>
              <a:rPr lang="en-GB" sz="1200" dirty="0" smtClean="0"/>
              <a:t>Science</a:t>
            </a:r>
            <a:endParaRPr lang="en-GB" sz="1200" dirty="0">
              <a:hlinkClick r:id="rId5"/>
            </a:endParaRPr>
          </a:p>
          <a:p>
            <a:pPr marL="0" indent="0">
              <a:lnSpc>
                <a:spcPct val="100000"/>
              </a:lnSpc>
              <a:spcAft>
                <a:spcPts val="0"/>
              </a:spcAft>
              <a:buClrTx/>
              <a:buSzTx/>
              <a:buNone/>
              <a:tabLst/>
            </a:pPr>
            <a:r>
              <a:rPr lang="en-GB" sz="1200" dirty="0">
                <a:hlinkClick r:id="rId5"/>
              </a:rPr>
              <a:t>http://www.eacs.nu</a:t>
            </a:r>
            <a:r>
              <a:rPr lang="en-GB" sz="1200" dirty="0" smtClean="0">
                <a:hlinkClick r:id="rId5"/>
              </a:rPr>
              <a:t>/</a:t>
            </a:r>
            <a:endParaRPr lang="en-GB" sz="1200" dirty="0" smtClean="0"/>
          </a:p>
          <a:p>
            <a:pPr marL="0" indent="0">
              <a:lnSpc>
                <a:spcPct val="100000"/>
              </a:lnSpc>
              <a:spcAft>
                <a:spcPts val="0"/>
              </a:spcAft>
              <a:buClrTx/>
              <a:buSzTx/>
              <a:buNone/>
              <a:tabLst/>
            </a:pPr>
            <a:endParaRPr lang="en-GB" sz="1200" dirty="0"/>
          </a:p>
          <a:p>
            <a:pPr marL="0" indent="0">
              <a:lnSpc>
                <a:spcPct val="100000"/>
              </a:lnSpc>
              <a:spcAft>
                <a:spcPts val="0"/>
              </a:spcAft>
              <a:buClrTx/>
              <a:buSzTx/>
              <a:buNone/>
              <a:tabLst/>
            </a:pPr>
            <a:r>
              <a:rPr lang="en-GB" sz="1200" dirty="0"/>
              <a:t>European network of nursing in Higher </a:t>
            </a:r>
            <a:r>
              <a:rPr lang="en-GB" sz="1200" dirty="0" smtClean="0"/>
              <a:t>education</a:t>
            </a:r>
            <a:endParaRPr lang="en-US" sz="1200" dirty="0"/>
          </a:p>
          <a:p>
            <a:pPr marL="0" indent="0">
              <a:lnSpc>
                <a:spcPct val="100000"/>
              </a:lnSpc>
              <a:spcAft>
                <a:spcPts val="0"/>
              </a:spcAft>
              <a:buClrTx/>
              <a:buSzTx/>
              <a:buNone/>
              <a:tabLst/>
            </a:pPr>
            <a:r>
              <a:rPr lang="en-GB" sz="1200" dirty="0">
                <a:hlinkClick r:id="rId6"/>
              </a:rPr>
              <a:t>https://www.plymouth.ac.uk/schools/school-of-nursing-and-midwifery/enne</a:t>
            </a:r>
            <a:endParaRPr lang="en-US" sz="1200" dirty="0"/>
          </a:p>
          <a:p>
            <a:pPr marL="0" indent="0">
              <a:lnSpc>
                <a:spcPct val="100000"/>
              </a:lnSpc>
              <a:spcAft>
                <a:spcPts val="0"/>
              </a:spcAft>
              <a:buClrTx/>
              <a:buSzTx/>
              <a:buNone/>
              <a:tabLst/>
            </a:pPr>
            <a:endParaRPr lang="en-GB" sz="1200" dirty="0" smtClean="0"/>
          </a:p>
          <a:p>
            <a:pPr marL="0" indent="0">
              <a:lnSpc>
                <a:spcPct val="100000"/>
              </a:lnSpc>
              <a:spcAft>
                <a:spcPts val="0"/>
              </a:spcAft>
              <a:buClrTx/>
              <a:buSzTx/>
              <a:buNone/>
              <a:tabLst/>
            </a:pPr>
            <a:r>
              <a:rPr lang="en-GB" sz="1200" dirty="0" smtClean="0"/>
              <a:t>Florence network</a:t>
            </a:r>
            <a:endParaRPr lang="en-US" sz="1200" dirty="0"/>
          </a:p>
          <a:p>
            <a:pPr marL="0" indent="0">
              <a:lnSpc>
                <a:spcPct val="100000"/>
              </a:lnSpc>
              <a:spcAft>
                <a:spcPts val="0"/>
              </a:spcAft>
              <a:buClrTx/>
              <a:buSzTx/>
              <a:buNone/>
              <a:tabLst/>
            </a:pPr>
            <a:r>
              <a:rPr lang="en-GB" sz="1200" dirty="0">
                <a:hlinkClick r:id="rId7"/>
              </a:rPr>
              <a:t>https://sites.google.com/site/theflorencenetworkeu/</a:t>
            </a:r>
            <a:endParaRPr lang="en-GB" sz="1200" dirty="0"/>
          </a:p>
          <a:p>
            <a:pPr marL="0" indent="0">
              <a:lnSpc>
                <a:spcPct val="100000"/>
              </a:lnSpc>
              <a:spcAft>
                <a:spcPts val="0"/>
              </a:spcAft>
              <a:buClrTx/>
              <a:buSzTx/>
              <a:buNone/>
              <a:tabLst/>
            </a:pPr>
            <a:endParaRPr lang="en-GB" dirty="0">
              <a:latin typeface="Calibri" charset="0"/>
              <a:ea typeface="Times New Roman" charset="0"/>
              <a:cs typeface="Times New Roman" charset="0"/>
            </a:endParaRPr>
          </a:p>
        </p:txBody>
      </p:sp>
    </p:spTree>
    <p:extLst>
      <p:ext uri="{BB962C8B-B14F-4D97-AF65-F5344CB8AC3E}">
        <p14:creationId xmlns:p14="http://schemas.microsoft.com/office/powerpoint/2010/main" val="233701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61974" y="1844824"/>
            <a:ext cx="5891226" cy="3505200"/>
          </a:xfrm>
        </p:spPr>
        <p:txBody>
          <a:bodyPr/>
          <a:lstStyle/>
          <a:p>
            <a:pPr marL="285750" indent="-285750">
              <a:buFont typeface="Arial" charset="0"/>
              <a:buChar char="•"/>
            </a:pPr>
            <a:r>
              <a:rPr lang="en-GB" sz="1400" dirty="0" smtClean="0"/>
              <a:t>There </a:t>
            </a:r>
            <a:r>
              <a:rPr lang="en-GB" sz="1400" dirty="0"/>
              <a:t>is a common and clear goal to achieve which may be interdependent and could be achieved through a mutually agreed philosophy.</a:t>
            </a:r>
          </a:p>
          <a:p>
            <a:pPr marL="285750" lvl="0" indent="-285750">
              <a:buFont typeface="Arial" charset="0"/>
              <a:buChar char="•"/>
            </a:pPr>
            <a:r>
              <a:rPr lang="en-GB" sz="1400" dirty="0"/>
              <a:t>The network trust each other which leads to strong relationships and enhanced team working.</a:t>
            </a:r>
          </a:p>
          <a:p>
            <a:pPr marL="285750" lvl="0" indent="-285750">
              <a:buFont typeface="Arial" charset="0"/>
              <a:buChar char="•"/>
            </a:pPr>
            <a:r>
              <a:rPr lang="en-GB" sz="1400" dirty="0"/>
              <a:t>The network participants demonstrate the motivation to participate which may be aided by reciprocity.</a:t>
            </a:r>
          </a:p>
          <a:p>
            <a:pPr marL="285750" lvl="0" indent="-285750">
              <a:buFont typeface="Arial" charset="0"/>
              <a:buChar char="•"/>
            </a:pPr>
            <a:r>
              <a:rPr lang="en-GB" sz="1400" dirty="0"/>
              <a:t> A clear governance structures and/or partnership framework focuses the network.</a:t>
            </a:r>
          </a:p>
          <a:p>
            <a:pPr marL="285750" lvl="0" indent="-285750">
              <a:buFont typeface="Arial" charset="0"/>
              <a:buChar char="•"/>
            </a:pPr>
            <a:r>
              <a:rPr lang="en-GB" sz="1400" dirty="0"/>
              <a:t>Clear communication within the network that can be achieved by clear structures. </a:t>
            </a:r>
          </a:p>
          <a:p>
            <a:pPr marL="285750" indent="-285750">
              <a:buFont typeface="Arial" charset="0"/>
              <a:buChar char="•"/>
            </a:pPr>
            <a:r>
              <a:rPr lang="en-GB" sz="1400" dirty="0"/>
              <a:t>There is inclusivity and equity within the network </a:t>
            </a:r>
            <a:endParaRPr lang="en-US" sz="1400" dirty="0"/>
          </a:p>
        </p:txBody>
      </p:sp>
      <p:sp>
        <p:nvSpPr>
          <p:cNvPr id="3" name="Title 2"/>
          <p:cNvSpPr>
            <a:spLocks noGrp="1"/>
          </p:cNvSpPr>
          <p:nvPr>
            <p:ph type="title"/>
          </p:nvPr>
        </p:nvSpPr>
        <p:spPr/>
        <p:txBody>
          <a:bodyPr/>
          <a:lstStyle/>
          <a:p>
            <a:r>
              <a:rPr lang="en-US" dirty="0" smtClean="0"/>
              <a:t>What creates a a successful network</a:t>
            </a:r>
            <a:endParaRPr lang="en-US" dirty="0"/>
          </a:p>
        </p:txBody>
      </p:sp>
      <p:sp>
        <p:nvSpPr>
          <p:cNvPr id="4" name="Text Placeholder 3"/>
          <p:cNvSpPr>
            <a:spLocks noGrp="1"/>
          </p:cNvSpPr>
          <p:nvPr>
            <p:ph type="body" sz="quarter" idx="11"/>
          </p:nvPr>
        </p:nvSpPr>
        <p:spPr/>
        <p:txBody>
          <a:bodyPr/>
          <a:lstStyle/>
          <a:p>
            <a:r>
              <a:rPr lang="en-GB" dirty="0" smtClean="0"/>
              <a:t>A successful network is </a:t>
            </a:r>
            <a:r>
              <a:rPr lang="en-GB" dirty="0"/>
              <a:t>a group of people who represent different organisations, who establish partnerships and collaborate within this framework which enables a network to succeed for a clear purpose</a:t>
            </a:r>
            <a:endParaRPr lang="en-US" dirty="0"/>
          </a:p>
        </p:txBody>
      </p:sp>
    </p:spTree>
    <p:extLst>
      <p:ext uri="{BB962C8B-B14F-4D97-AF65-F5344CB8AC3E}">
        <p14:creationId xmlns:p14="http://schemas.microsoft.com/office/powerpoint/2010/main" val="1395994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0"/>
            <p:extLst>
              <p:ext uri="{D42A27DB-BD31-4B8C-83A1-F6EECF244321}">
                <p14:modId xmlns:p14="http://schemas.microsoft.com/office/powerpoint/2010/main" val="1004105467"/>
              </p:ext>
            </p:extLst>
          </p:nvPr>
        </p:nvGraphicFramePr>
        <p:xfrm>
          <a:off x="609600" y="1981200"/>
          <a:ext cx="5891214" cy="4925709"/>
        </p:xfrm>
        <a:graphic>
          <a:graphicData uri="http://schemas.openxmlformats.org/drawingml/2006/table">
            <a:tbl>
              <a:tblPr firstRow="1" bandRow="1">
                <a:tableStyleId>{5C22544A-7EE6-4342-B048-85BDC9FD1C3A}</a:tableStyleId>
              </a:tblPr>
              <a:tblGrid>
                <a:gridCol w="2945607"/>
                <a:gridCol w="2945607"/>
              </a:tblGrid>
              <a:tr h="628029">
                <a:tc>
                  <a:txBody>
                    <a:bodyPr/>
                    <a:lstStyle/>
                    <a:p>
                      <a:r>
                        <a:rPr lang="en-US" dirty="0" smtClean="0"/>
                        <a:t>Co-operation projects</a:t>
                      </a:r>
                      <a:endParaRPr lang="en-US" dirty="0"/>
                    </a:p>
                  </a:txBody>
                  <a:tcPr/>
                </a:tc>
                <a:tc>
                  <a:txBody>
                    <a:bodyPr/>
                    <a:lstStyle/>
                    <a:p>
                      <a:r>
                        <a:rPr lang="en-US" dirty="0" smtClean="0"/>
                        <a:t>Strategic impact</a:t>
                      </a:r>
                      <a:endParaRPr lang="en-US" dirty="0"/>
                    </a:p>
                  </a:txBody>
                  <a:tcPr/>
                </a:tc>
              </a:tr>
              <a:tr h="628029">
                <a:tc>
                  <a:txBody>
                    <a:bodyPr/>
                    <a:lstStyle/>
                    <a:p>
                      <a:r>
                        <a:rPr lang="en-US" dirty="0" smtClean="0"/>
                        <a:t>Product orientated </a:t>
                      </a:r>
                      <a:r>
                        <a:rPr lang="mr-IN" dirty="0" smtClean="0"/>
                        <a:t>–</a:t>
                      </a:r>
                      <a:r>
                        <a:rPr lang="en-US" dirty="0" smtClean="0"/>
                        <a:t> focused</a:t>
                      </a:r>
                      <a:r>
                        <a:rPr lang="en-US" baseline="0" dirty="0" smtClean="0"/>
                        <a:t> activity </a:t>
                      </a:r>
                      <a:endParaRPr lang="en-US" dirty="0"/>
                    </a:p>
                  </a:txBody>
                  <a:tcPr/>
                </a:tc>
                <a:tc>
                  <a:txBody>
                    <a:bodyPr/>
                    <a:lstStyle/>
                    <a:p>
                      <a:r>
                        <a:rPr lang="en-US" dirty="0" smtClean="0"/>
                        <a:t>Looser structure</a:t>
                      </a:r>
                      <a:endParaRPr lang="en-US" dirty="0"/>
                    </a:p>
                  </a:txBody>
                  <a:tcPr/>
                </a:tc>
              </a:tr>
              <a:tr h="3072062">
                <a:tc>
                  <a:txBody>
                    <a:bodyPr/>
                    <a:lstStyle/>
                    <a:p>
                      <a:endParaRPr lang="en-US" dirty="0" smtClean="0"/>
                    </a:p>
                    <a:p>
                      <a:r>
                        <a:rPr lang="en-US" dirty="0" smtClean="0"/>
                        <a:t>Minimal Targets and clear</a:t>
                      </a:r>
                      <a:r>
                        <a:rPr lang="en-US" baseline="0" dirty="0" smtClean="0"/>
                        <a:t> governance/hierarchy</a:t>
                      </a:r>
                      <a:endParaRPr lang="en-US" dirty="0" smtClean="0"/>
                    </a:p>
                    <a:p>
                      <a:endParaRPr lang="en-US" dirty="0" smtClean="0"/>
                    </a:p>
                    <a:p>
                      <a:endParaRPr lang="en-US" dirty="0" smtClean="0"/>
                    </a:p>
                    <a:p>
                      <a:endParaRPr lang="en-US" dirty="0" smtClean="0"/>
                    </a:p>
                    <a:p>
                      <a:r>
                        <a:rPr lang="en-US" dirty="0" smtClean="0"/>
                        <a:t>Closed Partnerships that enabled</a:t>
                      </a:r>
                      <a:r>
                        <a:rPr lang="en-US" baseline="0" dirty="0" smtClean="0"/>
                        <a:t> sustainability of the network but usually scale of 10 + members</a:t>
                      </a:r>
                      <a:endParaRPr lang="en-US" dirty="0" smtClean="0"/>
                    </a:p>
                    <a:p>
                      <a:endParaRPr lang="en-US" dirty="0" smtClean="0"/>
                    </a:p>
                    <a:p>
                      <a:endParaRPr lang="en-US" dirty="0" smtClean="0"/>
                    </a:p>
                    <a:p>
                      <a:endParaRPr lang="en-US" dirty="0"/>
                    </a:p>
                  </a:txBody>
                  <a:tcPr/>
                </a:tc>
                <a:tc>
                  <a:txBody>
                    <a:bodyPr/>
                    <a:lstStyle/>
                    <a:p>
                      <a:endParaRPr lang="en-US" dirty="0" smtClean="0"/>
                    </a:p>
                    <a:p>
                      <a:r>
                        <a:rPr lang="en-US" dirty="0" smtClean="0"/>
                        <a:t>Knowledge sharing</a:t>
                      </a:r>
                    </a:p>
                    <a:p>
                      <a:r>
                        <a:rPr lang="en-US" dirty="0" smtClean="0"/>
                        <a:t>Les</a:t>
                      </a:r>
                      <a:r>
                        <a:rPr lang="en-US" baseline="0" dirty="0" smtClean="0"/>
                        <a:t>s clear governance structure. </a:t>
                      </a:r>
                    </a:p>
                    <a:p>
                      <a:endParaRPr lang="en-US" baseline="0" dirty="0" smtClean="0"/>
                    </a:p>
                    <a:p>
                      <a:endParaRPr lang="en-US" baseline="0" dirty="0" smtClean="0"/>
                    </a:p>
                    <a:p>
                      <a:r>
                        <a:rPr lang="en-US" baseline="0" dirty="0" smtClean="0"/>
                        <a:t>Open and fluid memberships</a:t>
                      </a:r>
                      <a:endParaRPr lang="en-US" dirty="0"/>
                    </a:p>
                  </a:txBody>
                  <a:tcPr/>
                </a:tc>
              </a:tr>
            </a:tbl>
          </a:graphicData>
        </a:graphic>
      </p:graphicFrame>
      <p:sp>
        <p:nvSpPr>
          <p:cNvPr id="3" name="Title 2"/>
          <p:cNvSpPr>
            <a:spLocks noGrp="1"/>
          </p:cNvSpPr>
          <p:nvPr>
            <p:ph type="title"/>
          </p:nvPr>
        </p:nvSpPr>
        <p:spPr>
          <a:xfrm>
            <a:off x="610394" y="813881"/>
            <a:ext cx="5942806" cy="1200329"/>
          </a:xfrm>
        </p:spPr>
        <p:txBody>
          <a:bodyPr/>
          <a:lstStyle/>
          <a:p>
            <a:r>
              <a:rPr lang="en-US" dirty="0" smtClean="0"/>
              <a:t>Typology of networks in education (not that specific in nurse education though) </a:t>
            </a:r>
            <a:endParaRPr lang="en-US" dirty="0"/>
          </a:p>
        </p:txBody>
      </p:sp>
      <p:sp>
        <p:nvSpPr>
          <p:cNvPr id="4" name="Text Placeholder 3"/>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622424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pPr marL="342900" indent="-342900">
              <a:buFont typeface="Arial" charset="0"/>
              <a:buChar char="•"/>
            </a:pPr>
            <a:r>
              <a:rPr lang="en-US" dirty="0" smtClean="0">
                <a:solidFill>
                  <a:schemeClr val="tx2"/>
                </a:solidFill>
              </a:rPr>
              <a:t>Capital enhancement (Resources) </a:t>
            </a:r>
            <a:r>
              <a:rPr lang="en-US" sz="1200" dirty="0" smtClean="0">
                <a:solidFill>
                  <a:schemeClr val="tx2"/>
                </a:solidFill>
              </a:rPr>
              <a:t>(Connelly et al. 2007)</a:t>
            </a:r>
          </a:p>
          <a:p>
            <a:pPr marL="342900" indent="-342900">
              <a:buFont typeface="Arial" charset="0"/>
              <a:buChar char="•"/>
            </a:pPr>
            <a:r>
              <a:rPr lang="en-US" dirty="0" smtClean="0">
                <a:solidFill>
                  <a:schemeClr val="tx2"/>
                </a:solidFill>
              </a:rPr>
              <a:t>Professional Development </a:t>
            </a:r>
            <a:r>
              <a:rPr lang="en-US" sz="1200" dirty="0" smtClean="0">
                <a:solidFill>
                  <a:schemeClr val="tx2"/>
                </a:solidFill>
              </a:rPr>
              <a:t>(Rhodes, 2004) </a:t>
            </a:r>
          </a:p>
          <a:p>
            <a:pPr marL="342900" indent="-342900">
              <a:buFont typeface="Arial" charset="0"/>
              <a:buChar char="•"/>
            </a:pPr>
            <a:r>
              <a:rPr lang="en-US" dirty="0" smtClean="0">
                <a:solidFill>
                  <a:schemeClr val="tx2"/>
                </a:solidFill>
              </a:rPr>
              <a:t>Organisational improvement </a:t>
            </a:r>
            <a:r>
              <a:rPr lang="en-US" sz="1200" dirty="0" smtClean="0">
                <a:solidFill>
                  <a:schemeClr val="tx2"/>
                </a:solidFill>
              </a:rPr>
              <a:t>(Mujis, 2011)</a:t>
            </a:r>
          </a:p>
          <a:p>
            <a:pPr marL="342900" indent="-342900">
              <a:buFont typeface="Arial" charset="0"/>
              <a:buChar char="•"/>
            </a:pPr>
            <a:r>
              <a:rPr lang="en-US" dirty="0" smtClean="0">
                <a:solidFill>
                  <a:schemeClr val="tx2"/>
                </a:solidFill>
              </a:rPr>
              <a:t>Collective advantage </a:t>
            </a:r>
            <a:r>
              <a:rPr lang="en-US" sz="1200" dirty="0" smtClean="0">
                <a:solidFill>
                  <a:schemeClr val="tx2"/>
                </a:solidFill>
              </a:rPr>
              <a:t>(Koshman and Kuhn ,2012</a:t>
            </a:r>
            <a:r>
              <a:rPr lang="en-GB" sz="1200" dirty="0" smtClean="0">
                <a:solidFill>
                  <a:schemeClr val="tx2"/>
                </a:solidFill>
              </a:rPr>
              <a:t>)</a:t>
            </a:r>
            <a:endParaRPr lang="en-US" sz="1200" dirty="0" smtClean="0">
              <a:solidFill>
                <a:schemeClr val="tx2"/>
              </a:solidFill>
            </a:endParaRPr>
          </a:p>
          <a:p>
            <a:pPr marL="342900" indent="-342900">
              <a:buFont typeface="Arial" charset="0"/>
              <a:buChar char="•"/>
            </a:pPr>
            <a:endParaRPr lang="en-US" dirty="0"/>
          </a:p>
        </p:txBody>
      </p:sp>
      <p:sp>
        <p:nvSpPr>
          <p:cNvPr id="3" name="Title 2"/>
          <p:cNvSpPr>
            <a:spLocks noGrp="1"/>
          </p:cNvSpPr>
          <p:nvPr>
            <p:ph type="title"/>
          </p:nvPr>
        </p:nvSpPr>
        <p:spPr>
          <a:xfrm>
            <a:off x="610394" y="998547"/>
            <a:ext cx="5942806" cy="830997"/>
          </a:xfrm>
        </p:spPr>
        <p:txBody>
          <a:bodyPr/>
          <a:lstStyle/>
          <a:p>
            <a:r>
              <a:rPr lang="en-US" dirty="0" smtClean="0"/>
              <a:t>Literature indicates clear outputs from Networks in Health/Education</a:t>
            </a:r>
            <a:endParaRPr lang="en-US" dirty="0"/>
          </a:p>
        </p:txBody>
      </p:sp>
      <p:sp>
        <p:nvSpPr>
          <p:cNvPr id="4" name="Text Placeholder 3"/>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59804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394" y="998547"/>
            <a:ext cx="5942806" cy="830997"/>
          </a:xfrm>
        </p:spPr>
        <p:txBody>
          <a:bodyPr/>
          <a:lstStyle/>
          <a:p>
            <a:r>
              <a:rPr lang="en-US" dirty="0" smtClean="0"/>
              <a:t>How does this relate to the GEN network?</a:t>
            </a:r>
            <a:endParaRPr lang="en-US" dirty="0"/>
          </a:p>
        </p:txBody>
      </p:sp>
      <p:sp>
        <p:nvSpPr>
          <p:cNvPr id="3" name="Text Placeholder 2"/>
          <p:cNvSpPr>
            <a:spLocks noGrp="1"/>
          </p:cNvSpPr>
          <p:nvPr>
            <p:ph type="body" sz="quarter" idx="17"/>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To reflect on this theory and apply in the following café conversations.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In groups to consider:</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342900" marR="0" lvl="0" indent="-342900" defTabSz="914400" eaLnBrk="1" fontAlgn="auto" latinLnBrk="0" hangingPunct="1">
              <a:lnSpc>
                <a:spcPct val="100000"/>
              </a:lnSpc>
              <a:spcBef>
                <a:spcPts val="0"/>
              </a:spcBef>
              <a:spcAft>
                <a:spcPts val="0"/>
              </a:spcAft>
              <a:buClrTx/>
              <a:buSzTx/>
              <a:buFontTx/>
              <a:buAutoNum type="arabicParenR"/>
              <a:tabLst/>
              <a:defRPr/>
            </a:pPr>
            <a:r>
              <a:rPr lang="en-US" dirty="0" smtClean="0"/>
              <a:t>What is the core function of the GEN network, what do you wish this to be, what is your vision?</a:t>
            </a:r>
          </a:p>
          <a:p>
            <a:pPr marL="342900" marR="0" lvl="0" indent="-342900" defTabSz="914400" eaLnBrk="1" fontAlgn="auto" latinLnBrk="0" hangingPunct="1">
              <a:lnSpc>
                <a:spcPct val="100000"/>
              </a:lnSpc>
              <a:spcBef>
                <a:spcPts val="0"/>
              </a:spcBef>
              <a:spcAft>
                <a:spcPts val="0"/>
              </a:spcAft>
              <a:buClrTx/>
              <a:buSzTx/>
              <a:buFontTx/>
              <a:buAutoNum type="arabicParenR"/>
              <a:tabLst/>
              <a:defRPr/>
            </a:pPr>
            <a:endParaRPr lang="en-US" dirty="0" smtClean="0"/>
          </a:p>
          <a:p>
            <a:pPr marL="342900" marR="0" lvl="0" indent="-342900" defTabSz="914400" eaLnBrk="1" fontAlgn="auto" latinLnBrk="0" hangingPunct="1">
              <a:lnSpc>
                <a:spcPct val="100000"/>
              </a:lnSpc>
              <a:spcBef>
                <a:spcPts val="0"/>
              </a:spcBef>
              <a:spcAft>
                <a:spcPts val="0"/>
              </a:spcAft>
              <a:buClrTx/>
              <a:buSzTx/>
              <a:buFontTx/>
              <a:buAutoNum type="arabicParenR"/>
              <a:tabLst/>
              <a:defRPr/>
            </a:pPr>
            <a:r>
              <a:rPr lang="en-US" dirty="0" smtClean="0"/>
              <a:t>Evaluation of the GEN network </a:t>
            </a:r>
            <a:r>
              <a:rPr lang="mr-IN" dirty="0" smtClean="0"/>
              <a:t>–</a:t>
            </a:r>
            <a:r>
              <a:rPr lang="en-US" dirty="0" smtClean="0"/>
              <a:t> what are the successes, outputs, how is the network managed</a:t>
            </a:r>
          </a:p>
          <a:p>
            <a:pPr marL="342900" marR="0" lvl="0" indent="-342900" defTabSz="914400" eaLnBrk="1" fontAlgn="auto" latinLnBrk="0" hangingPunct="1">
              <a:lnSpc>
                <a:spcPct val="100000"/>
              </a:lnSpc>
              <a:spcBef>
                <a:spcPts val="0"/>
              </a:spcBef>
              <a:spcAft>
                <a:spcPts val="0"/>
              </a:spcAft>
              <a:buClrTx/>
              <a:buSzTx/>
              <a:buFontTx/>
              <a:buAutoNum type="arabicParenR"/>
              <a:tabLst/>
              <a:defRPr/>
            </a:pPr>
            <a:endParaRPr lang="en-US" dirty="0" smtClean="0"/>
          </a:p>
          <a:p>
            <a:pPr marL="342900" marR="0" lvl="0" indent="-342900" defTabSz="914400" eaLnBrk="1" fontAlgn="auto" latinLnBrk="0" hangingPunct="1">
              <a:lnSpc>
                <a:spcPct val="100000"/>
              </a:lnSpc>
              <a:spcBef>
                <a:spcPts val="0"/>
              </a:spcBef>
              <a:spcAft>
                <a:spcPts val="0"/>
              </a:spcAft>
              <a:buClrTx/>
              <a:buSzTx/>
              <a:buFontTx/>
              <a:buAutoNum type="arabicParenR"/>
              <a:tabLst/>
              <a:defRPr/>
            </a:pPr>
            <a:r>
              <a:rPr lang="en-US" dirty="0" smtClean="0"/>
              <a:t>What have you personally gained for engaging in the network?</a:t>
            </a:r>
          </a:p>
          <a:p>
            <a:pPr marL="342900" marR="0" lvl="0" indent="-342900" defTabSz="914400" eaLnBrk="1" fontAlgn="auto" latinLnBrk="0" hangingPunct="1">
              <a:lnSpc>
                <a:spcPct val="100000"/>
              </a:lnSpc>
              <a:spcBef>
                <a:spcPts val="0"/>
              </a:spcBef>
              <a:spcAft>
                <a:spcPts val="0"/>
              </a:spcAft>
              <a:buClrTx/>
              <a:buSzTx/>
              <a:buFontTx/>
              <a:buAutoNum type="arabicParenR"/>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pic>
        <p:nvPicPr>
          <p:cNvPr id="4" name="Picture 3"/>
          <p:cNvPicPr>
            <a:picLocks noChangeAspect="1"/>
          </p:cNvPicPr>
          <p:nvPr/>
        </p:nvPicPr>
        <p:blipFill>
          <a:blip r:embed="rId2"/>
          <a:stretch>
            <a:fillRect/>
          </a:stretch>
        </p:blipFill>
        <p:spPr>
          <a:xfrm>
            <a:off x="6858000" y="2204864"/>
            <a:ext cx="1961807" cy="3096344"/>
          </a:xfrm>
          <a:prstGeom prst="rect">
            <a:avLst/>
          </a:prstGeom>
        </p:spPr>
      </p:pic>
      <p:sp>
        <p:nvSpPr>
          <p:cNvPr id="5" name="Rectangle 4"/>
          <p:cNvSpPr/>
          <p:nvPr/>
        </p:nvSpPr>
        <p:spPr>
          <a:xfrm flipH="1">
            <a:off x="6858000" y="764705"/>
            <a:ext cx="1674440" cy="646331"/>
          </a:xfrm>
          <a:prstGeom prst="rect">
            <a:avLst/>
          </a:prstGeom>
        </p:spPr>
        <p:txBody>
          <a:bodyPr wrap="square">
            <a:spAutoFit/>
          </a:bodyPr>
          <a:lstStyle/>
          <a:p>
            <a:r>
              <a:rPr lang="en-GB" sz="1200" dirty="0"/>
              <a:t>http://www.onedesk.com/collaboration-quotes-our-top-10/</a:t>
            </a:r>
          </a:p>
        </p:txBody>
      </p:sp>
    </p:spTree>
    <p:extLst>
      <p:ext uri="{BB962C8B-B14F-4D97-AF65-F5344CB8AC3E}">
        <p14:creationId xmlns:p14="http://schemas.microsoft.com/office/powerpoint/2010/main" val="1351253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Feedback from Café Conversations</a:t>
            </a:r>
            <a:endParaRPr lang="en-US" dirty="0"/>
          </a:p>
        </p:txBody>
      </p:sp>
      <p:sp>
        <p:nvSpPr>
          <p:cNvPr id="3" name="Text Placeholder 2"/>
          <p:cNvSpPr>
            <a:spLocks noGrp="1"/>
          </p:cNvSpPr>
          <p:nvPr>
            <p:ph type="body" sz="quarter" idx="17"/>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709147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 Social Capital: </a:t>
            </a:r>
            <a:endParaRPr lang="en-US" dirty="0"/>
          </a:p>
        </p:txBody>
      </p:sp>
      <p:sp>
        <p:nvSpPr>
          <p:cNvPr id="3" name="Text Placeholder 2"/>
          <p:cNvSpPr>
            <a:spLocks noGrp="1"/>
          </p:cNvSpPr>
          <p:nvPr>
            <p:ph type="body" sz="quarter" idx="17"/>
          </p:nvPr>
        </p:nvSpPr>
        <p:spPr/>
        <p:txBody>
          <a:bodyPr/>
          <a:lstStyle/>
          <a:p>
            <a:r>
              <a:rPr lang="en-GB" dirty="0"/>
              <a:t>A successful network occurs when there are benefits for both the collective group and also for individuals, this can be achieved through different versions of social capital </a:t>
            </a:r>
            <a:r>
              <a:rPr lang="en-GB" sz="1200" dirty="0" smtClean="0"/>
              <a:t>(Lin, 2001</a:t>
            </a:r>
            <a:r>
              <a:rPr lang="en-GB" dirty="0" smtClean="0"/>
              <a:t>)</a:t>
            </a:r>
            <a:r>
              <a:rPr lang="en-GB" sz="1200" dirty="0" smtClean="0">
                <a:solidFill>
                  <a:schemeClr val="tx2"/>
                </a:solidFill>
              </a:rPr>
              <a:t> </a:t>
            </a:r>
            <a:r>
              <a:rPr lang="en-GB" dirty="0" smtClean="0"/>
              <a:t>(Bonding and Bridging)</a:t>
            </a:r>
          </a:p>
          <a:p>
            <a:r>
              <a:rPr lang="en-GB" dirty="0" smtClean="0"/>
              <a:t>Can promote commitment</a:t>
            </a:r>
          </a:p>
          <a:p>
            <a:r>
              <a:rPr lang="en-GB" dirty="0" smtClean="0"/>
              <a:t>Can ensure sustainabilty and encourages distributed leadership</a:t>
            </a:r>
          </a:p>
          <a:p>
            <a:r>
              <a:rPr lang="en-GB" dirty="0" smtClean="0"/>
              <a:t>BUT</a:t>
            </a:r>
            <a:endParaRPr lang="en-US" dirty="0" smtClean="0"/>
          </a:p>
          <a:p>
            <a:r>
              <a:rPr lang="en-US" dirty="0" smtClean="0"/>
              <a:t>Needs to indentify what the benefits are for the collective group/individuals?</a:t>
            </a:r>
            <a:endParaRPr lang="en-GB" dirty="0" smtClean="0"/>
          </a:p>
        </p:txBody>
      </p:sp>
    </p:spTree>
    <p:extLst>
      <p:ext uri="{BB962C8B-B14F-4D97-AF65-F5344CB8AC3E}">
        <p14:creationId xmlns:p14="http://schemas.microsoft.com/office/powerpoint/2010/main" val="180321742"/>
      </p:ext>
    </p:extLst>
  </p:cSld>
  <p:clrMapOvr>
    <a:masterClrMapping/>
  </p:clrMapOvr>
</p:sld>
</file>

<file path=ppt/theme/theme1.xml><?xml version="1.0" encoding="utf-8"?>
<a:theme xmlns:a="http://schemas.openxmlformats.org/drawingml/2006/main" name="Uo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udience1 xmlns="1fed1830-073c-4f46-a811-1d9744edcfbf">
      <Value>All users</Value>
    </Audience1>
    <i581938d62da43ab81a4aa751a3cb655 xmlns="1fed1830-073c-4f46-a811-1d9744edcfbf">
      <Terms xmlns="http://schemas.microsoft.com/office/infopath/2007/PartnerControls">
        <TermInfo xmlns="http://schemas.microsoft.com/office/infopath/2007/PartnerControls">
          <TermName xmlns="http://schemas.microsoft.com/office/infopath/2007/PartnerControls">Marketing and Communications</TermName>
          <TermId xmlns="http://schemas.microsoft.com/office/infopath/2007/PartnerControls">b69d9f54-570b-4d73-aa14-4a84065fa0f2</TermId>
        </TermInfo>
      </Terms>
    </i581938d62da43ab81a4aa751a3cb655>
    <RoutingRuleDescription xmlns="http://schemas.microsoft.com/sharepoint/v3">University of Brighton PowerPoint template for use with presentations and briefings.</RoutingRuleDescription>
    <TaxCatchAll xmlns="1fed1830-073c-4f46-a811-1d9744edcfbf">
      <Value>19</Value>
      <Value>18</Value>
      <Value>15</Value>
      <Value>1</Value>
      <Value>12</Value>
    </TaxCatchAll>
    <n0ee73a8e1264439b890776fcd9b9a14 xmlns="1fed1830-073c-4f46-a811-1d9744edcfbf">
      <Terms xmlns="http://schemas.microsoft.com/office/infopath/2007/PartnerControls">
        <TermInfo xmlns="http://schemas.microsoft.com/office/infopath/2007/PartnerControls">
          <TermName xmlns="http://schemas.microsoft.com/office/infopath/2007/PartnerControls">Publications</TermName>
          <TermId xmlns="http://schemas.microsoft.com/office/infopath/2007/PartnerControls">c24bc4e0-1ee4-48c2-a4b2-f7ded5532012</TermId>
        </TermInfo>
        <TermInfo xmlns="http://schemas.microsoft.com/office/infopath/2007/PartnerControls">
          <TermName xmlns="http://schemas.microsoft.com/office/infopath/2007/PartnerControls">Editorial</TermName>
          <TermId xmlns="http://schemas.microsoft.com/office/infopath/2007/PartnerControls">9e8642d6-f944-42a4-976f-8e11e84cccb3</TermId>
        </TermInfo>
      </Terms>
    </n0ee73a8e1264439b890776fcd9b9a14>
    <TaxKeywordTaxHTField xmlns="1fed1830-073c-4f46-a811-1d9744edcfbf">
      <Terms xmlns="http://schemas.microsoft.com/office/infopath/2007/PartnerControls">
        <TermInfo xmlns="http://schemas.microsoft.com/office/infopath/2007/PartnerControls">
          <TermName xmlns="http://schemas.microsoft.com/office/infopath/2007/PartnerControls">template</TermName>
          <TermId xmlns="http://schemas.microsoft.com/office/infopath/2007/PartnerControls">e75ce27e-ab93-419b-bec5-98b134a31ce1</TermId>
        </TermInfo>
        <TermInfo xmlns="http://schemas.microsoft.com/office/infopath/2007/PartnerControls">
          <TermName xmlns="http://schemas.microsoft.com/office/infopath/2007/PartnerControls">presentations</TermName>
          <TermId xmlns="http://schemas.microsoft.com/office/infopath/2007/PartnerControls">8ef48fb2-a05a-4596-8173-2e75d9fe8985</TermId>
        </TermInfo>
      </Terms>
    </TaxKeywordTaxHTField>
  </documentManagement>
</p:properties>
</file>

<file path=customXml/item3.xml><?xml version="1.0" encoding="utf-8"?>
<ct:contentTypeSchema xmlns:ct="http://schemas.microsoft.com/office/2006/metadata/contentType" xmlns:ma="http://schemas.microsoft.com/office/2006/metadata/properties/metaAttributes" ct:_="" ma:_="" ma:contentTypeName="Template" ma:contentTypeID="0x0101009EEBF4EEA106574CBB2CBD1021D2AA370F00AF574B7049EF214898622274DF994F55" ma:contentTypeVersion="3" ma:contentTypeDescription="" ma:contentTypeScope="" ma:versionID="59514def0877ea7aa7552a7dd5409ded">
  <xsd:schema xmlns:xsd="http://www.w3.org/2001/XMLSchema" xmlns:xs="http://www.w3.org/2001/XMLSchema" xmlns:p="http://schemas.microsoft.com/office/2006/metadata/properties" xmlns:ns1="http://schemas.microsoft.com/sharepoint/v3" xmlns:ns2="1fed1830-073c-4f46-a811-1d9744edcfbf" targetNamespace="http://schemas.microsoft.com/office/2006/metadata/properties" ma:root="true" ma:fieldsID="e8ef98cd709a548b4be52ac6aafe5326" ns1:_="" ns2:_="">
    <xsd:import namespace="http://schemas.microsoft.com/sharepoint/v3"/>
    <xsd:import namespace="1fed1830-073c-4f46-a811-1d9744edcfbf"/>
    <xsd:element name="properties">
      <xsd:complexType>
        <xsd:sequence>
          <xsd:element name="documentManagement">
            <xsd:complexType>
              <xsd:all>
                <xsd:element ref="ns1:RoutingRuleDescription" minOccurs="0"/>
                <xsd:element ref="ns2:Audience1" minOccurs="0"/>
                <xsd:element ref="ns2:n0ee73a8e1264439b890776fcd9b9a14" minOccurs="0"/>
                <xsd:element ref="ns2:TaxCatchAll" minOccurs="0"/>
                <xsd:element ref="ns2:TaxCatchAllLabel" minOccurs="0"/>
                <xsd:element ref="ns2:i581938d62da43ab81a4aa751a3cb655" minOccurs="0"/>
                <xsd:element ref="ns2:TaxKeyword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2" nillable="true" ma:displayName="Description" ma:internalName="RoutingRuleDescription"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ed1830-073c-4f46-a811-1d9744edcfbf" elementFormDefault="qualified">
    <xsd:import namespace="http://schemas.microsoft.com/office/2006/documentManagement/types"/>
    <xsd:import namespace="http://schemas.microsoft.com/office/infopath/2007/PartnerControls"/>
    <xsd:element name="Audience1" ma:index="6" nillable="true" ma:displayName="Audience" ma:default="All users" ma:description="Add extra categories if relevant to specific audiences" ma:internalName="Audience1" ma:readOnly="false" ma:requiredMultiChoice="true">
      <xsd:complexType>
        <xsd:complexContent>
          <xsd:extension base="dms:MultiChoice">
            <xsd:sequence>
              <xsd:element name="Value" maxOccurs="unbounded" minOccurs="0" nillable="true">
                <xsd:simpleType>
                  <xsd:restriction base="dms:Choice">
                    <xsd:enumeration value="All users"/>
                  </xsd:restriction>
                </xsd:simpleType>
              </xsd:element>
            </xsd:sequence>
          </xsd:extension>
        </xsd:complexContent>
      </xsd:complexType>
    </xsd:element>
    <xsd:element name="n0ee73a8e1264439b890776fcd9b9a14" ma:index="9" nillable="true" ma:taxonomy="true" ma:internalName="n0ee73a8e1264439b890776fcd9b9a14" ma:taxonomyFieldName="Topic" ma:displayName="Topic" ma:readOnly="false" ma:default="" ma:fieldId="{70ee73a8-e126-4439-b890-776fcd9b9a14}" ma:taxonomyMulti="true" ma:sspId="e3fab070-f8e4-426a-ae3e-e50b52769b74" ma:termSetId="c332eb80-b06b-4ff9-8e97-3075d9e17068" ma:anchorId="91c51a4e-2147-4197-a16a-d90016926af4" ma:open="false" ma:isKeyword="false">
      <xsd:complexType>
        <xsd:sequence>
          <xsd:element ref="pc:Terms" minOccurs="0" maxOccurs="1"/>
        </xsd:sequence>
      </xsd:complexType>
    </xsd:element>
    <xsd:element name="TaxCatchAll" ma:index="10" nillable="true" ma:displayName="Taxonomy Catch All Column" ma:hidden="true" ma:list="{4b105eec-dd20-4ee0-a9c3-7bcc70c456b5}" ma:internalName="TaxCatchAll" ma:showField="CatchAllData" ma:web="dda09ddd-efdc-4225-950b-1b8316fa2f78">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4b105eec-dd20-4ee0-a9c3-7bcc70c456b5}" ma:internalName="TaxCatchAllLabel" ma:readOnly="true" ma:showField="CatchAllDataLabel" ma:web="dda09ddd-efdc-4225-950b-1b8316fa2f78">
      <xsd:complexType>
        <xsd:complexContent>
          <xsd:extension base="dms:MultiChoiceLookup">
            <xsd:sequence>
              <xsd:element name="Value" type="dms:Lookup" maxOccurs="unbounded" minOccurs="0" nillable="true"/>
            </xsd:sequence>
          </xsd:extension>
        </xsd:complexContent>
      </xsd:complexType>
    </xsd:element>
    <xsd:element name="i581938d62da43ab81a4aa751a3cb655" ma:index="13" ma:taxonomy="true" ma:internalName="i581938d62da43ab81a4aa751a3cb655" ma:taxonomyFieldName="Department_x0020_Owner" ma:displayName="Department Owner" ma:readOnly="false" ma:default="1;#Marketing and Communications|b69d9f54-570b-4d73-aa14-4a84065fa0f2" ma:fieldId="{2581938d-62da-43ab-81a4-aa751a3cb655}" ma:sspId="e3fab070-f8e4-426a-ae3e-e50b52769b74" ma:termSetId="50773ef6-4110-46c8-b434-d3cc8ce0e1b2" ma:anchorId="00000000-0000-0000-0000-000000000000" ma:open="false" ma:isKeyword="false">
      <xsd:complexType>
        <xsd:sequence>
          <xsd:element ref="pc:Terms" minOccurs="0" maxOccurs="1"/>
        </xsd:sequence>
      </xsd:complexType>
    </xsd:element>
    <xsd:element name="TaxKeywordTaxHTField" ma:index="16" nillable="true" ma:taxonomy="true" ma:internalName="TaxKeywordTaxHTField" ma:taxonomyFieldName="TaxKeyword" ma:displayName="Enterprise Keywords" ma:readOnly="false" ma:fieldId="{23f27201-bee3-471e-b2e7-b64fd8b7ca38}" ma:taxonomyMulti="true" ma:sspId="e3fab070-f8e4-426a-ae3e-e50b52769b74"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e3fab070-f8e4-426a-ae3e-e50b52769b74" ContentTypeId="0x0101009EEBF4EEA106574CBB2CBD1021D2AA370F" PreviousValue="false"/>
</file>

<file path=customXml/itemProps1.xml><?xml version="1.0" encoding="utf-8"?>
<ds:datastoreItem xmlns:ds="http://schemas.openxmlformats.org/officeDocument/2006/customXml" ds:itemID="{DB8F7184-A0D0-43DA-8D60-F70E6273867B}">
  <ds:schemaRefs>
    <ds:schemaRef ds:uri="http://schemas.microsoft.com/sharepoint/v3/contenttype/forms"/>
  </ds:schemaRefs>
</ds:datastoreItem>
</file>

<file path=customXml/itemProps2.xml><?xml version="1.0" encoding="utf-8"?>
<ds:datastoreItem xmlns:ds="http://schemas.openxmlformats.org/officeDocument/2006/customXml" ds:itemID="{4D8B25D6-BE22-4551-9D1F-F5EA081F0B19}">
  <ds:schemaRefs>
    <ds:schemaRef ds:uri="http://purl.org/dc/dcmitype/"/>
    <ds:schemaRef ds:uri="http://schemas.openxmlformats.org/package/2006/metadata/core-properties"/>
    <ds:schemaRef ds:uri="http://schemas.microsoft.com/sharepoint/v3"/>
    <ds:schemaRef ds:uri="http://purl.org/dc/elements/1.1/"/>
    <ds:schemaRef ds:uri="http://schemas.microsoft.com/office/2006/documentManagement/types"/>
    <ds:schemaRef ds:uri="http://schemas.microsoft.com/office/2006/metadata/properties"/>
    <ds:schemaRef ds:uri="http://www.w3.org/XML/1998/namespace"/>
    <ds:schemaRef ds:uri="http://purl.org/dc/terms/"/>
    <ds:schemaRef ds:uri="http://schemas.microsoft.com/office/infopath/2007/PartnerControls"/>
    <ds:schemaRef ds:uri="1fed1830-073c-4f46-a811-1d9744edcfbf"/>
  </ds:schemaRefs>
</ds:datastoreItem>
</file>

<file path=customXml/itemProps3.xml><?xml version="1.0" encoding="utf-8"?>
<ds:datastoreItem xmlns:ds="http://schemas.openxmlformats.org/officeDocument/2006/customXml" ds:itemID="{87B20A98-6335-4310-AFA2-3A28645133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fed1830-073c-4f46-a811-1d9744edcf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0A0B5D0-E4EF-4FCA-9D76-E4630FFB1116}">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2708</TotalTime>
  <Words>823</Words>
  <Application>Microsoft Macintosh PowerPoint</Application>
  <PresentationFormat>On-screen Show (4:3)</PresentationFormat>
  <Paragraphs>108</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Calibri</vt:lpstr>
      <vt:lpstr>Mangal</vt:lpstr>
      <vt:lpstr>Open Sans</vt:lpstr>
      <vt:lpstr>Times New Roman</vt:lpstr>
      <vt:lpstr>Wingdings</vt:lpstr>
      <vt:lpstr>Arial</vt:lpstr>
      <vt:lpstr>UoB</vt:lpstr>
      <vt:lpstr>Reflections on the GEN Network </vt:lpstr>
      <vt:lpstr>What is a Network </vt:lpstr>
      <vt:lpstr>Networks in Education: </vt:lpstr>
      <vt:lpstr>What creates a a successful network</vt:lpstr>
      <vt:lpstr>Typology of networks in education (not that specific in nurse education though) </vt:lpstr>
      <vt:lpstr>Literature indicates clear outputs from Networks in Health/Education</vt:lpstr>
      <vt:lpstr>How does this relate to the GEN network?</vt:lpstr>
      <vt:lpstr>Feedback from Café Conversations</vt:lpstr>
      <vt:lpstr>Develop Social Capital: </vt:lpstr>
      <vt:lpstr>Community of Practice (Wenger,1998) / Landscapes of Practice (Wenger 2016)</vt:lpstr>
      <vt:lpstr>References</vt:lpstr>
      <vt:lpstr>Questions?</vt:lpstr>
    </vt:vector>
  </TitlesOfParts>
  <Company>Silicon Beach Training</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UoB PowerPoint template</dc:title>
  <dc:creator>Training</dc:creator>
  <cp:keywords>presentations; template</cp:keywords>
  <cp:lastModifiedBy>Nita Muir</cp:lastModifiedBy>
  <cp:revision>295</cp:revision>
  <dcterms:created xsi:type="dcterms:W3CDTF">2011-05-04T11:35:16Z</dcterms:created>
  <dcterms:modified xsi:type="dcterms:W3CDTF">2017-11-22T06:09:41Z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0x0101009EEBF4EEA106574CBB2CBD1021D2AA370F00AF574B7049EF214898622274DF994F55</vt:lpwstr>
  </property>
  <property fmtid="{D5CDD505-2E9C-101B-9397-08002B2CF9AE}" pid="3" name="TaxKeyword">
    <vt:lpwstr>18;#template|e75ce27e-ab93-419b-bec5-98b134a31ce1;#19;#presentations|8ef48fb2-a05a-4596-8173-2e75d9fe8985</vt:lpwstr>
  </property>
  <property fmtid="{D5CDD505-2E9C-101B-9397-08002B2CF9AE}" pid="4" name="Topic">
    <vt:lpwstr>15;#Publications|c24bc4e0-1ee4-48c2-a4b2-f7ded5532012;#12;#Editorial|9e8642d6-f944-42a4-976f-8e11e84cccb3</vt:lpwstr>
  </property>
  <property fmtid="{D5CDD505-2E9C-101B-9397-08002B2CF9AE}" pid="5" name="Department Owner">
    <vt:lpwstr>1;#Marketing and Communications|b69d9f54-570b-4d73-aa14-4a84065fa0f2</vt:lpwstr>
  </property>
</Properties>
</file>