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9" r:id="rId2"/>
    <p:sldId id="261" r:id="rId3"/>
    <p:sldId id="260" r:id="rId4"/>
    <p:sldId id="265" r:id="rId5"/>
    <p:sldId id="267" r:id="rId6"/>
    <p:sldId id="269" r:id="rId7"/>
    <p:sldId id="270" r:id="rId8"/>
    <p:sldId id="271" r:id="rId9"/>
    <p:sldId id="289" r:id="rId10"/>
    <p:sldId id="272" r:id="rId11"/>
    <p:sldId id="273" r:id="rId12"/>
    <p:sldId id="293" r:id="rId13"/>
    <p:sldId id="275" r:id="rId14"/>
    <p:sldId id="276" r:id="rId15"/>
    <p:sldId id="292" r:id="rId16"/>
    <p:sldId id="278" r:id="rId17"/>
    <p:sldId id="279" r:id="rId18"/>
    <p:sldId id="280" r:id="rId19"/>
    <p:sldId id="281" r:id="rId20"/>
    <p:sldId id="282" r:id="rId21"/>
    <p:sldId id="283" r:id="rId22"/>
    <p:sldId id="277" r:id="rId23"/>
    <p:sldId id="290" r:id="rId24"/>
    <p:sldId id="284" r:id="rId25"/>
    <p:sldId id="291" r:id="rId26"/>
    <p:sldId id="285" r:id="rId27"/>
    <p:sldId id="294" r:id="rId28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DC"/>
    <a:srgbClr val="1AA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Objects="1">
      <p:cViewPr varScale="1">
        <p:scale>
          <a:sx n="65" d="100"/>
          <a:sy n="65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883A5-27B6-416B-B40F-16AFB771807A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D07FD-5FD7-40F4-8C2C-306AD7D53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86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D07FD-5FD7-40F4-8C2C-306AD7D53E5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6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D07FD-5FD7-40F4-8C2C-306AD7D53E5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60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D07FD-5FD7-40F4-8C2C-306AD7D53E5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61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81050" y="1417638"/>
            <a:ext cx="2743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400" b="1" dirty="0">
                <a:solidFill>
                  <a:srgbClr val="1AABE0"/>
                </a:solidFill>
              </a:rPr>
              <a:t>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D9666-6790-4508-A733-75602F4E6513}" type="datetime1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9D296-6D9E-4AEC-A065-817188CAB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28688" y="2071688"/>
            <a:ext cx="371475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4"/>
          </p:nvPr>
        </p:nvSpPr>
        <p:spPr>
          <a:xfrm>
            <a:off x="5357813" y="2071688"/>
            <a:ext cx="3429000" cy="3214687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32F8F-588B-4F66-9FD4-21AB9C7A5B4B}" type="datetime1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A7208-D8D1-4CCB-8654-08AB426BC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2A7A3-F15E-4F47-BE1E-C8ED6E44DF17}" type="datetime1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F0D45-1A71-420C-B0F5-8919A5B71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556D6-1829-4A98-8EAE-4AA5502C3B2B}" type="datetime1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EBDA6-39B3-4B46-A34D-73A77166D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66E00-CBCE-49EF-9A8F-A69F236D8A88}" type="datetime1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0024F-156C-4E72-B93D-16BEB3C57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699512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A2D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Slide title font is Arial (pt 28 is recommended)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776" y="2174875"/>
            <a:ext cx="79312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B69EE-ECC4-45CE-84DC-09B295E60EE9}" type="datetime1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1C050-833F-4704-9AA6-E51CD9206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4F024-30D2-46CD-82E4-33D88BA151BD}" type="datetime1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F9DD-595D-4FDA-ADB9-70C6E2074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47086-DC41-4063-9A3C-EE54C14054EB}" type="datetime1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8A175-CB42-421C-8D74-075F19FCC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BFC6B-59CD-46E3-9B37-5F3DF39B7A97}" type="datetime1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3A665-8E40-4C3F-B36A-F39D4D2EE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F39BA-2EE7-4E7F-A07D-2F0BDD2563CC}" type="datetime1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A59CE-8465-4D98-BA42-DBF1C4127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UEA logo CMYK logo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15200" y="5805488"/>
            <a:ext cx="11239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Content Placeholder 3" descr="UEA_FOH Powerpoint graphic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0" charset="0"/>
              </a:defRPr>
            </a:lvl1pPr>
          </a:lstStyle>
          <a:p>
            <a:pPr>
              <a:defRPr/>
            </a:pPr>
            <a:fld id="{C5473310-F9AB-48E0-A3E3-476A9D2ED72A}" type="datetime1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0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0" charset="0"/>
              </a:defRPr>
            </a:lvl1pPr>
          </a:lstStyle>
          <a:p>
            <a:pPr>
              <a:defRPr/>
            </a:pPr>
            <a:fld id="{3B90CFC5-8422-402A-BA57-D0FD9E9CA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781050" y="315813"/>
            <a:ext cx="3733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1AABE0"/>
                </a:solidFill>
              </a:rPr>
              <a:t>Faculty </a:t>
            </a:r>
            <a:r>
              <a:rPr lang="en-GB" sz="1400" dirty="0" smtClean="0">
                <a:solidFill>
                  <a:srgbClr val="1AABE0"/>
                </a:solidFill>
              </a:rPr>
              <a:t>of Medicine and Health Sciences</a:t>
            </a:r>
            <a:endParaRPr lang="en-GB" sz="1400" dirty="0">
              <a:solidFill>
                <a:srgbClr val="1AABE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A2DC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1AABE0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A2DC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A2DC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A2DC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FOH - powerpoint cover flash only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-180528" y="-34310"/>
            <a:ext cx="9324528" cy="6858000"/>
          </a:xfrm>
        </p:spPr>
      </p:pic>
      <p:sp>
        <p:nvSpPr>
          <p:cNvPr id="3" name="TextBox 2"/>
          <p:cNvSpPr txBox="1"/>
          <p:nvPr/>
        </p:nvSpPr>
        <p:spPr>
          <a:xfrm>
            <a:off x="-30810" y="2978825"/>
            <a:ext cx="5804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GEN Education Stream : 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Benchmarking and Best Practice Survey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9081" y="270892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Faculty of Medicine and Health Sciences</a:t>
            </a:r>
          </a:p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68317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 smtClean="0">
              <a:solidFill>
                <a:schemeClr val="bg1"/>
              </a:solidFill>
            </a:endParaRPr>
          </a:p>
          <a:p>
            <a:r>
              <a:rPr lang="en-GB" sz="1200" dirty="0" smtClean="0">
                <a:solidFill>
                  <a:srgbClr val="002060"/>
                </a:solidFill>
              </a:rPr>
              <a:t>Marie McGee and Caroline Barker</a:t>
            </a:r>
            <a:endParaRPr lang="en-GB" sz="12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28" y="5369386"/>
            <a:ext cx="1944923" cy="1405934"/>
          </a:xfrm>
          <a:prstGeom prst="rect">
            <a:avLst/>
          </a:prstGeom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372" y="5616246"/>
            <a:ext cx="14255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Caroline\AppData\Local\Microsoft\Windows\Temporary Internet Files\Content.IE5\ZO8TWS47\gen-networking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8680"/>
            <a:ext cx="3312368" cy="131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8229600" cy="1008112"/>
          </a:xfrm>
        </p:spPr>
        <p:txBody>
          <a:bodyPr/>
          <a:lstStyle/>
          <a:p>
            <a:pPr algn="l"/>
            <a:r>
              <a:rPr lang="en-GB" sz="2400" b="1" dirty="0" smtClean="0"/>
              <a:t>8. Identify </a:t>
            </a:r>
            <a:r>
              <a:rPr lang="en-GB" sz="2400" b="1" dirty="0"/>
              <a:t>what strategies/interventions have been put in place to support academic skills.</a:t>
            </a:r>
            <a:endParaRPr lang="en-GB" sz="2400" b="1" dirty="0">
              <a:solidFill>
                <a:srgbClr val="00A2D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9870" y="2348880"/>
            <a:ext cx="7776864" cy="3960440"/>
          </a:xfrm>
        </p:spPr>
        <p:txBody>
          <a:bodyPr/>
          <a:lstStyle/>
          <a:p>
            <a:pPr lvl="0"/>
            <a:r>
              <a:rPr lang="en-GB" sz="2000" dirty="0"/>
              <a:t>EBL, sessions facilitated by library services/ academic support  </a:t>
            </a:r>
          </a:p>
          <a:p>
            <a:pPr lvl="0"/>
            <a:r>
              <a:rPr lang="en-GB" sz="2000" dirty="0"/>
              <a:t>W</a:t>
            </a:r>
            <a:r>
              <a:rPr lang="en-GB" sz="2000" dirty="0" smtClean="0"/>
              <a:t>orkshops </a:t>
            </a:r>
            <a:r>
              <a:rPr lang="en-GB" sz="2000" dirty="0"/>
              <a:t>outside modules </a:t>
            </a:r>
            <a:r>
              <a:rPr lang="en-GB" sz="2000" dirty="0" smtClean="0"/>
              <a:t> - incorporated </a:t>
            </a:r>
            <a:r>
              <a:rPr lang="en-GB" sz="2000" dirty="0"/>
              <a:t>many of these aspects into the Level 6, Year </a:t>
            </a:r>
            <a:r>
              <a:rPr lang="en-GB" sz="2000" dirty="0" smtClean="0"/>
              <a:t>1 ( 3 year programme) </a:t>
            </a:r>
          </a:p>
          <a:p>
            <a:pPr lvl="0"/>
            <a:r>
              <a:rPr lang="en-GB" sz="2000" dirty="0" smtClean="0"/>
              <a:t>Formative </a:t>
            </a:r>
            <a:r>
              <a:rPr lang="en-GB" sz="2000" dirty="0"/>
              <a:t>assessment opportunities provided throughout course on every module</a:t>
            </a:r>
            <a:r>
              <a:rPr lang="en-GB" sz="2000" dirty="0" smtClean="0"/>
              <a:t>.</a:t>
            </a:r>
          </a:p>
          <a:p>
            <a:pPr lvl="0"/>
            <a:r>
              <a:rPr lang="en-GB" sz="2000" dirty="0" smtClean="0"/>
              <a:t>Bespoke </a:t>
            </a:r>
            <a:r>
              <a:rPr lang="en-GB" sz="2000" dirty="0"/>
              <a:t>Masters assignment preparation sessions, group tutorials, module content in Year 1 includes database searching etc.</a:t>
            </a:r>
          </a:p>
          <a:p>
            <a:pPr lvl="0"/>
            <a:r>
              <a:rPr lang="en-GB" sz="2000" dirty="0"/>
              <a:t>Study skills sessions by lecturers and study skills </a:t>
            </a:r>
            <a:r>
              <a:rPr lang="en-GB" sz="2000" dirty="0" smtClean="0"/>
              <a:t>team</a:t>
            </a:r>
          </a:p>
          <a:p>
            <a:pPr lvl="0"/>
            <a:r>
              <a:rPr lang="en-GB" sz="2000" dirty="0"/>
              <a:t>Extra </a:t>
            </a:r>
            <a:r>
              <a:rPr lang="en-GB" sz="2000" dirty="0" smtClean="0"/>
              <a:t>sessions on critical writing </a:t>
            </a:r>
            <a:r>
              <a:rPr lang="en-GB" sz="2000" dirty="0"/>
              <a:t>included on induction </a:t>
            </a:r>
            <a:r>
              <a:rPr lang="en-GB" sz="2000" dirty="0" smtClean="0"/>
              <a:t>weeks and midway through the course </a:t>
            </a:r>
            <a:r>
              <a:rPr lang="en-GB" sz="2000" dirty="0"/>
              <a:t>at the beginning and part way through the </a:t>
            </a:r>
            <a:r>
              <a:rPr lang="en-GB" sz="2000" dirty="0" smtClean="0"/>
              <a:t>course. </a:t>
            </a:r>
            <a:endParaRPr lang="en-GB" sz="2400" dirty="0"/>
          </a:p>
        </p:txBody>
      </p:sp>
      <p:pic>
        <p:nvPicPr>
          <p:cNvPr id="4" name="Picture 2" descr="C:\Users\Caroline\AppData\Local\Microsoft\Windows\Temporary Internet Files\Content.IE5\ZO8TWS47\gen-networking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63" y="37305"/>
            <a:ext cx="1382737" cy="9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40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8229600" cy="720080"/>
          </a:xfrm>
        </p:spPr>
        <p:txBody>
          <a:bodyPr/>
          <a:lstStyle/>
          <a:p>
            <a:pPr algn="l"/>
            <a:r>
              <a:rPr lang="en-GB" sz="2400" b="1" dirty="0" smtClean="0"/>
              <a:t>9. What </a:t>
            </a:r>
            <a:r>
              <a:rPr lang="en-GB" sz="2400" b="1" dirty="0"/>
              <a:t>areas do you find the gaps are in Biosciences?</a:t>
            </a:r>
            <a:endParaRPr lang="en-GB" sz="2400" b="1" dirty="0">
              <a:solidFill>
                <a:srgbClr val="00A2D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2132856"/>
            <a:ext cx="7776864" cy="3456384"/>
          </a:xfrm>
        </p:spPr>
        <p:txBody>
          <a:bodyPr/>
          <a:lstStyle/>
          <a:p>
            <a:pPr lvl="0"/>
            <a:r>
              <a:rPr lang="en-GB" sz="2000" dirty="0"/>
              <a:t>Varies depending on students’ academic </a:t>
            </a:r>
            <a:r>
              <a:rPr lang="en-GB" sz="2000" dirty="0" smtClean="0"/>
              <a:t>background and prior degree</a:t>
            </a:r>
            <a:endParaRPr lang="en-GB" sz="2000" dirty="0"/>
          </a:p>
          <a:p>
            <a:pPr lvl="0"/>
            <a:r>
              <a:rPr lang="en-GB" sz="2000" dirty="0"/>
              <a:t>Depends on the individual student</a:t>
            </a:r>
            <a:r>
              <a:rPr lang="en-GB" sz="2000" dirty="0" smtClean="0"/>
              <a:t>.</a:t>
            </a:r>
          </a:p>
          <a:p>
            <a:pPr lvl="0"/>
            <a:r>
              <a:rPr lang="en-GB" sz="2000" dirty="0" smtClean="0"/>
              <a:t>Our </a:t>
            </a:r>
            <a:r>
              <a:rPr lang="en-GB" sz="2000" dirty="0"/>
              <a:t>recently approved course had to have biosciences reincorporated as students were struggling with the transition into H&amp;SC at both BSc and MSc </a:t>
            </a:r>
            <a:r>
              <a:rPr lang="en-GB" sz="2000" dirty="0" smtClean="0"/>
              <a:t>levels</a:t>
            </a:r>
          </a:p>
          <a:p>
            <a:pPr lvl="0"/>
            <a:r>
              <a:rPr lang="en-GB" sz="2000" dirty="0"/>
              <a:t>Students need more support with biosciences – this needs to be considered for the new curriculum and A&amp;P. </a:t>
            </a:r>
            <a:endParaRPr lang="en-GB" sz="2000" dirty="0" smtClean="0"/>
          </a:p>
          <a:p>
            <a:pPr lvl="0"/>
            <a:r>
              <a:rPr lang="en-GB" sz="2000" dirty="0"/>
              <a:t>D</a:t>
            </a:r>
            <a:r>
              <a:rPr lang="en-GB" sz="2000" dirty="0" smtClean="0"/>
              <a:t>eveloped </a:t>
            </a:r>
            <a:r>
              <a:rPr lang="en-GB" sz="2000" dirty="0"/>
              <a:t>a workbook for them to study A&amp;P pre course</a:t>
            </a:r>
            <a:r>
              <a:rPr lang="en-GB" sz="2000" dirty="0" smtClean="0"/>
              <a:t>.</a:t>
            </a:r>
          </a:p>
          <a:p>
            <a:pPr lvl="0"/>
            <a:r>
              <a:rPr lang="en-GB" sz="2000" dirty="0" smtClean="0"/>
              <a:t>Pre-course- online resources </a:t>
            </a:r>
            <a:endParaRPr lang="en-GB" sz="2000" dirty="0"/>
          </a:p>
        </p:txBody>
      </p:sp>
      <p:pic>
        <p:nvPicPr>
          <p:cNvPr id="1024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805264"/>
            <a:ext cx="14255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aroline\AppData\Local\Microsoft\Windows\Temporary Internet Files\Content.IE5\ZO8TWS47\gen-networking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63" y="37305"/>
            <a:ext cx="1382737" cy="9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4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8229600" cy="720080"/>
          </a:xfrm>
        </p:spPr>
        <p:txBody>
          <a:bodyPr/>
          <a:lstStyle/>
          <a:p>
            <a:pPr algn="l"/>
            <a:r>
              <a:rPr lang="en-GB" sz="2400" b="1" dirty="0" smtClean="0"/>
              <a:t>10. </a:t>
            </a:r>
            <a:r>
              <a:rPr lang="en-GB" sz="2000" b="1" dirty="0" smtClean="0"/>
              <a:t>What strategies/interventions have been implemented to support the Biosciences/new curriculum?</a:t>
            </a:r>
            <a:endParaRPr lang="en-GB" sz="2000" b="1" dirty="0">
              <a:solidFill>
                <a:srgbClr val="00A2D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2132856"/>
            <a:ext cx="7776864" cy="3456384"/>
          </a:xfrm>
        </p:spPr>
        <p:txBody>
          <a:bodyPr/>
          <a:lstStyle/>
          <a:p>
            <a:pPr lvl="0"/>
            <a:r>
              <a:rPr lang="en-GB" sz="1800" dirty="0"/>
              <a:t>A dedicated module including increased content on pharmacology.</a:t>
            </a:r>
          </a:p>
          <a:p>
            <a:pPr lvl="0"/>
            <a:r>
              <a:rPr lang="en-GB" sz="1800" dirty="0"/>
              <a:t>Wrote our 2016 curriculum in anticipation of the new standards.</a:t>
            </a:r>
          </a:p>
          <a:p>
            <a:pPr lvl="0"/>
            <a:r>
              <a:rPr lang="en-GB" sz="1800" dirty="0"/>
              <a:t>Science is a thread throughout whole curriculum and linked to appropriate simulation skills.</a:t>
            </a:r>
          </a:p>
          <a:p>
            <a:pPr lvl="0"/>
            <a:r>
              <a:rPr lang="en-GB" sz="1800" dirty="0"/>
              <a:t>The first module is an applied biosciences module with an exam.</a:t>
            </a:r>
          </a:p>
          <a:p>
            <a:r>
              <a:rPr lang="en-GB" sz="1800" dirty="0"/>
              <a:t>Students required to study anatomy and physiology in own time - based on the conditions covered in applied pathophysiology. </a:t>
            </a:r>
          </a:p>
          <a:p>
            <a:r>
              <a:rPr lang="en-GB" sz="1800" dirty="0"/>
              <a:t>New curriculum will be informed by the Quality Assurance Framework produced by </a:t>
            </a:r>
            <a:r>
              <a:rPr lang="en-GB" sz="1800" dirty="0" err="1"/>
              <a:t>BiNE</a:t>
            </a:r>
            <a:r>
              <a:rPr lang="en-GB" sz="1800" dirty="0"/>
              <a:t>, and the HEE recommendations regarding genomics.</a:t>
            </a:r>
          </a:p>
          <a:p>
            <a:pPr marL="0" lvl="0" indent="0">
              <a:buNone/>
            </a:pPr>
            <a:endParaRPr lang="en-GB" sz="2000" dirty="0"/>
          </a:p>
          <a:p>
            <a:pPr lvl="0"/>
            <a:endParaRPr lang="en-GB" sz="2000" dirty="0"/>
          </a:p>
        </p:txBody>
      </p:sp>
      <p:pic>
        <p:nvPicPr>
          <p:cNvPr id="1024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805264"/>
            <a:ext cx="14255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aroline\AppData\Local\Microsoft\Windows\Temporary Internet Files\Content.IE5\ZO8TWS47\gen-networking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63" y="37305"/>
            <a:ext cx="1382737" cy="9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1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8229600" cy="1008112"/>
          </a:xfrm>
        </p:spPr>
        <p:txBody>
          <a:bodyPr/>
          <a:lstStyle/>
          <a:p>
            <a:pPr algn="l"/>
            <a:r>
              <a:rPr lang="en-GB" sz="2400" b="1" dirty="0" smtClean="0"/>
              <a:t>11. How </a:t>
            </a:r>
            <a:r>
              <a:rPr lang="en-GB" sz="2400" b="1" dirty="0"/>
              <a:t>is EBP integrated throughout the GEN programmes?</a:t>
            </a:r>
            <a:endParaRPr lang="en-GB" sz="2400" b="1" dirty="0">
              <a:solidFill>
                <a:srgbClr val="00A2D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84151" y="2420888"/>
            <a:ext cx="7776864" cy="3312368"/>
          </a:xfrm>
        </p:spPr>
        <p:txBody>
          <a:bodyPr/>
          <a:lstStyle/>
          <a:p>
            <a:pPr lvl="0"/>
            <a:r>
              <a:rPr lang="en-GB" sz="2000" dirty="0"/>
              <a:t>Research skills/ methods masterclasses every Wed </a:t>
            </a:r>
            <a:r>
              <a:rPr lang="en-GB" sz="2000" dirty="0" smtClean="0"/>
              <a:t>throughout </a:t>
            </a:r>
            <a:r>
              <a:rPr lang="en-GB" sz="2000" dirty="0"/>
              <a:t>the first year</a:t>
            </a:r>
            <a:r>
              <a:rPr lang="en-GB" sz="2000" dirty="0" smtClean="0"/>
              <a:t>. After </a:t>
            </a:r>
            <a:r>
              <a:rPr lang="en-GB" sz="2000" dirty="0"/>
              <a:t>EBL</a:t>
            </a:r>
          </a:p>
          <a:p>
            <a:pPr lvl="0"/>
            <a:r>
              <a:rPr lang="en-GB" sz="2000" dirty="0"/>
              <a:t>In each and every module</a:t>
            </a:r>
            <a:r>
              <a:rPr lang="en-GB" sz="2000" dirty="0" smtClean="0"/>
              <a:t>... It is a theme</a:t>
            </a:r>
            <a:endParaRPr lang="en-GB" sz="2000" dirty="0"/>
          </a:p>
          <a:p>
            <a:pPr lvl="0"/>
            <a:r>
              <a:rPr lang="en-GB" sz="2000" dirty="0" smtClean="0"/>
              <a:t>EBP </a:t>
            </a:r>
            <a:r>
              <a:rPr lang="en-GB" sz="2000" dirty="0"/>
              <a:t>module in Stage </a:t>
            </a:r>
            <a:r>
              <a:rPr lang="en-GB" sz="2000" dirty="0" smtClean="0"/>
              <a:t>2 and in every module</a:t>
            </a:r>
            <a:endParaRPr lang="en-GB" sz="2000" dirty="0"/>
          </a:p>
          <a:p>
            <a:r>
              <a:rPr lang="en-GB" sz="2000" dirty="0"/>
              <a:t>Referred to in the context of safe, effective nursing care </a:t>
            </a:r>
            <a:r>
              <a:rPr lang="en-GB" sz="2000" dirty="0" smtClean="0"/>
              <a:t> - integrated</a:t>
            </a:r>
            <a:r>
              <a:rPr lang="en-GB" sz="2000" dirty="0"/>
              <a:t> </a:t>
            </a:r>
            <a:r>
              <a:rPr lang="en-GB" sz="2000" dirty="0" smtClean="0"/>
              <a:t>throughout</a:t>
            </a:r>
          </a:p>
          <a:p>
            <a:r>
              <a:rPr lang="en-GB" sz="2000" dirty="0" smtClean="0"/>
              <a:t>Integrated throughout</a:t>
            </a:r>
          </a:p>
          <a:p>
            <a:r>
              <a:rPr lang="en-GB" sz="2000" dirty="0"/>
              <a:t>M</a:t>
            </a:r>
            <a:r>
              <a:rPr lang="en-GB" sz="2000" dirty="0" smtClean="0"/>
              <a:t>odules support </a:t>
            </a:r>
            <a:r>
              <a:rPr lang="en-GB" sz="2000" dirty="0"/>
              <a:t>EBP for example through simulation </a:t>
            </a:r>
            <a:endParaRPr lang="en-GB" sz="2000" dirty="0" smtClean="0"/>
          </a:p>
          <a:p>
            <a:endParaRPr lang="en-GB" sz="2400" dirty="0"/>
          </a:p>
        </p:txBody>
      </p:sp>
      <p:pic>
        <p:nvPicPr>
          <p:cNvPr id="12290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763222"/>
            <a:ext cx="14255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aroline\AppData\Local\Microsoft\Windows\Temporary Internet Files\Content.IE5\ZO8TWS47\gen-networking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63" y="37305"/>
            <a:ext cx="1382737" cy="9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8229600" cy="720080"/>
          </a:xfrm>
        </p:spPr>
        <p:txBody>
          <a:bodyPr/>
          <a:lstStyle/>
          <a:p>
            <a:pPr algn="l"/>
            <a:r>
              <a:rPr lang="en-GB" sz="2400" b="1" dirty="0" smtClean="0"/>
              <a:t>12.Identify </a:t>
            </a:r>
            <a:r>
              <a:rPr lang="en-GB" sz="2400" b="1" dirty="0"/>
              <a:t>any innovative approaches that students have found beneficial in understanding the link between theory and practice.</a:t>
            </a:r>
            <a:endParaRPr lang="en-GB" sz="2400" b="1" dirty="0">
              <a:solidFill>
                <a:srgbClr val="00A2D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84151" y="2780928"/>
            <a:ext cx="7776864" cy="3096344"/>
          </a:xfrm>
        </p:spPr>
        <p:txBody>
          <a:bodyPr/>
          <a:lstStyle/>
          <a:p>
            <a:pPr lvl="0"/>
            <a:r>
              <a:rPr lang="en-GB" sz="2000" dirty="0" smtClean="0"/>
              <a:t>Regular </a:t>
            </a:r>
            <a:r>
              <a:rPr lang="en-GB" sz="2000" dirty="0"/>
              <a:t>clinical supervision during practice placements</a:t>
            </a:r>
          </a:p>
          <a:p>
            <a:pPr lvl="0"/>
            <a:r>
              <a:rPr lang="en-GB" sz="2000" dirty="0"/>
              <a:t>Action Learning Sets have been used with GEN students since 2012 and have now been incorporated into practice modules throughout both M and BSc level courses</a:t>
            </a:r>
          </a:p>
          <a:p>
            <a:pPr lvl="0"/>
            <a:r>
              <a:rPr lang="en-GB" sz="2000" dirty="0"/>
              <a:t>Action Learning sets - students complete 3 of these a year and they specifically explore practice / theory links.</a:t>
            </a:r>
          </a:p>
          <a:p>
            <a:pPr lvl="0"/>
            <a:r>
              <a:rPr lang="en-GB" sz="2000" dirty="0"/>
              <a:t>Presentations, Case studies/EBL approaches, clinical supervision, reflections in portfolios, practice based assessments, PGD </a:t>
            </a:r>
            <a:r>
              <a:rPr lang="en-GB" sz="2000" dirty="0" smtClean="0"/>
              <a:t>OSCEs</a:t>
            </a:r>
          </a:p>
          <a:p>
            <a:pPr lvl="0"/>
            <a:endParaRPr lang="en-GB" sz="2000" dirty="0"/>
          </a:p>
          <a:p>
            <a:pPr lvl="0"/>
            <a:endParaRPr lang="en-GB" sz="2400" dirty="0"/>
          </a:p>
        </p:txBody>
      </p:sp>
      <p:pic>
        <p:nvPicPr>
          <p:cNvPr id="1331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829436"/>
            <a:ext cx="14255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aroline\AppData\Local\Microsoft\Windows\Temporary Internet Files\Content.IE5\ZO8TWS47\gen-networking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63" y="37305"/>
            <a:ext cx="1382737" cy="9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7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97406" y="1700808"/>
            <a:ext cx="7776864" cy="3096344"/>
          </a:xfrm>
        </p:spPr>
        <p:txBody>
          <a:bodyPr/>
          <a:lstStyle/>
          <a:p>
            <a:pPr lvl="0"/>
            <a:endParaRPr lang="en-GB" sz="2000" dirty="0"/>
          </a:p>
          <a:p>
            <a:pPr lvl="0"/>
            <a:r>
              <a:rPr lang="en-GB" sz="2000" dirty="0"/>
              <a:t>P</a:t>
            </a:r>
            <a:r>
              <a:rPr lang="en-GB" sz="2000" dirty="0" smtClean="0"/>
              <a:t>roblem </a:t>
            </a:r>
            <a:r>
              <a:rPr lang="en-GB" sz="2000" dirty="0"/>
              <a:t>solving assessment as part of the leadership and management </a:t>
            </a:r>
            <a:r>
              <a:rPr lang="en-GB" sz="2000" dirty="0" smtClean="0"/>
              <a:t>module. </a:t>
            </a:r>
          </a:p>
          <a:p>
            <a:pPr lvl="0"/>
            <a:r>
              <a:rPr lang="en-GB" sz="2000" dirty="0" smtClean="0"/>
              <a:t>Other </a:t>
            </a:r>
            <a:r>
              <a:rPr lang="en-GB" sz="2000" dirty="0"/>
              <a:t>modules which incorporate simulation also help students identify the links.</a:t>
            </a:r>
          </a:p>
        </p:txBody>
      </p:sp>
      <p:pic>
        <p:nvPicPr>
          <p:cNvPr id="1433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661248"/>
            <a:ext cx="14255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aroline\AppData\Local\Microsoft\Windows\Temporary Internet Files\Content.IE5\ZO8TWS47\gen-networking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63" y="37305"/>
            <a:ext cx="1382737" cy="9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24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8229600" cy="720080"/>
          </a:xfrm>
        </p:spPr>
        <p:txBody>
          <a:bodyPr/>
          <a:lstStyle/>
          <a:p>
            <a:pPr algn="l"/>
            <a:r>
              <a:rPr lang="en-GB" sz="2400" b="1" dirty="0" smtClean="0"/>
              <a:t>13. What </a:t>
            </a:r>
            <a:r>
              <a:rPr lang="en-GB" sz="2400" b="1" dirty="0"/>
              <a:t>strategies/approaches have you used for leadership development and how have they been evaluated by students?</a:t>
            </a:r>
            <a:endParaRPr lang="en-GB" sz="2400" b="1" dirty="0">
              <a:solidFill>
                <a:srgbClr val="00A2D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84151" y="2708920"/>
            <a:ext cx="7776864" cy="2852936"/>
          </a:xfrm>
        </p:spPr>
        <p:txBody>
          <a:bodyPr/>
          <a:lstStyle/>
          <a:p>
            <a:pPr lvl="0"/>
            <a:r>
              <a:rPr lang="en-GB" sz="2000" dirty="0"/>
              <a:t>Change project as final </a:t>
            </a:r>
            <a:r>
              <a:rPr lang="en-GB" sz="2000" dirty="0" smtClean="0"/>
              <a:t>assessment</a:t>
            </a:r>
          </a:p>
          <a:p>
            <a:pPr lvl="0"/>
            <a:r>
              <a:rPr lang="en-GB" sz="2000" dirty="0" smtClean="0"/>
              <a:t>Service Improvement Project</a:t>
            </a:r>
            <a:endParaRPr lang="en-GB" sz="2000" dirty="0"/>
          </a:p>
          <a:p>
            <a:r>
              <a:rPr lang="en-GB" sz="2000" dirty="0" smtClean="0"/>
              <a:t>Focused Operational </a:t>
            </a:r>
            <a:r>
              <a:rPr lang="en-GB" sz="2000" dirty="0"/>
              <a:t>Management or Leadership modules in the pre-2016 curriculum. The leadership content has been mapped to the post 16 course into year 3</a:t>
            </a:r>
            <a:r>
              <a:rPr lang="en-GB" sz="2000" dirty="0" smtClean="0"/>
              <a:t>.</a:t>
            </a:r>
          </a:p>
          <a:p>
            <a:r>
              <a:rPr lang="en-GB" sz="2000" dirty="0"/>
              <a:t>The development of leadership skills could be developed further in the future</a:t>
            </a:r>
          </a:p>
        </p:txBody>
      </p:sp>
      <p:pic>
        <p:nvPicPr>
          <p:cNvPr id="1536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661248"/>
            <a:ext cx="14255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aroline\AppData\Local\Microsoft\Windows\Temporary Internet Files\Content.IE5\ZO8TWS47\gen-networking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63" y="37305"/>
            <a:ext cx="1382737" cy="9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3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8229600" cy="720080"/>
          </a:xfrm>
        </p:spPr>
        <p:txBody>
          <a:bodyPr/>
          <a:lstStyle/>
          <a:p>
            <a:pPr algn="l"/>
            <a:r>
              <a:rPr lang="en-GB" sz="2400" b="1" dirty="0" smtClean="0"/>
              <a:t>14. Identify </a:t>
            </a:r>
            <a:r>
              <a:rPr lang="en-GB" sz="2400" b="1" dirty="0"/>
              <a:t>innovative approaches to teaching and learning </a:t>
            </a:r>
            <a:r>
              <a:rPr lang="en-GB" sz="2400" b="1" dirty="0" smtClean="0"/>
              <a:t>strategies?</a:t>
            </a:r>
            <a:endParaRPr lang="en-GB" sz="2400" b="1" dirty="0">
              <a:solidFill>
                <a:srgbClr val="00A2D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84151" y="2276872"/>
            <a:ext cx="7776864" cy="3284984"/>
          </a:xfrm>
        </p:spPr>
        <p:txBody>
          <a:bodyPr/>
          <a:lstStyle/>
          <a:p>
            <a:pPr lvl="0"/>
            <a:r>
              <a:rPr lang="en-GB" sz="2400" dirty="0"/>
              <a:t>EBL, clinical supervision, lived experience facilitated EBL/ assessment and feedback,</a:t>
            </a:r>
          </a:p>
          <a:p>
            <a:pPr lvl="0"/>
            <a:r>
              <a:rPr lang="en-GB" sz="2400" dirty="0"/>
              <a:t>Action Learning Sets. The Flipped Classroom was adopted but this has been less successful in some modules.</a:t>
            </a:r>
          </a:p>
          <a:p>
            <a:pPr lvl="0"/>
            <a:r>
              <a:rPr lang="en-GB" sz="2400" dirty="0"/>
              <a:t>Transformative learning base for the curriculum.</a:t>
            </a:r>
          </a:p>
          <a:p>
            <a:pPr lvl="0"/>
            <a:endParaRPr lang="en-GB" sz="2400" dirty="0"/>
          </a:p>
        </p:txBody>
      </p:sp>
      <p:pic>
        <p:nvPicPr>
          <p:cNvPr id="1638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733256"/>
            <a:ext cx="14255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aroline\AppData\Local\Microsoft\Windows\Temporary Internet Files\Content.IE5\ZO8TWS47\gen-networking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63" y="37305"/>
            <a:ext cx="1382737" cy="9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8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8229600" cy="720080"/>
          </a:xfrm>
        </p:spPr>
        <p:txBody>
          <a:bodyPr/>
          <a:lstStyle/>
          <a:p>
            <a:pPr algn="l"/>
            <a:r>
              <a:rPr lang="en-GB" sz="2400" b="1" dirty="0" smtClean="0"/>
              <a:t>15. Identify </a:t>
            </a:r>
            <a:r>
              <a:rPr lang="en-GB" sz="2400" b="1" dirty="0"/>
              <a:t>approaches to student led teaching and learning/ how this is integrated into leadership development.</a:t>
            </a:r>
            <a:endParaRPr lang="en-GB" sz="2400" b="1" dirty="0">
              <a:solidFill>
                <a:srgbClr val="00A2D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27584" y="2852936"/>
            <a:ext cx="7776864" cy="3140968"/>
          </a:xfrm>
        </p:spPr>
        <p:txBody>
          <a:bodyPr/>
          <a:lstStyle/>
          <a:p>
            <a:pPr lvl="0"/>
            <a:r>
              <a:rPr lang="en-GB" sz="2400" dirty="0"/>
              <a:t>EBL, clinical supervision. Students work towards self-facilitation by the end of the program</a:t>
            </a:r>
          </a:p>
          <a:p>
            <a:pPr lvl="0"/>
            <a:r>
              <a:rPr lang="en-GB" sz="2400" dirty="0"/>
              <a:t>Not sure as we have yet to develop this Year 3 module</a:t>
            </a:r>
          </a:p>
          <a:p>
            <a:pPr lvl="0"/>
            <a:r>
              <a:rPr lang="en-GB" sz="2400" dirty="0"/>
              <a:t>Variable e.g. Opportunity to undertake project work as part of Independent study module. Service improvement project opportunities.</a:t>
            </a:r>
          </a:p>
          <a:p>
            <a:pPr lvl="0"/>
            <a:endParaRPr lang="en-GB" sz="2400" dirty="0"/>
          </a:p>
        </p:txBody>
      </p:sp>
      <p:pic>
        <p:nvPicPr>
          <p:cNvPr id="1741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733256"/>
            <a:ext cx="14255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aroline\AppData\Local\Microsoft\Windows\Temporary Internet Files\Content.IE5\ZO8TWS47\gen-networking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63" y="37305"/>
            <a:ext cx="1382737" cy="9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74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8229600" cy="720080"/>
          </a:xfrm>
        </p:spPr>
        <p:txBody>
          <a:bodyPr/>
          <a:lstStyle/>
          <a:p>
            <a:pPr algn="l"/>
            <a:r>
              <a:rPr lang="en-GB" sz="2400" b="1" dirty="0" smtClean="0"/>
              <a:t>16. Identify </a:t>
            </a:r>
            <a:r>
              <a:rPr lang="en-GB" sz="2400" b="1" dirty="0"/>
              <a:t>what teaching and learning strategies work best and least best.</a:t>
            </a:r>
            <a:endParaRPr lang="en-GB" sz="2400" b="1" dirty="0">
              <a:solidFill>
                <a:srgbClr val="00A2D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84151" y="2204864"/>
            <a:ext cx="7776864" cy="3356992"/>
          </a:xfrm>
        </p:spPr>
        <p:txBody>
          <a:bodyPr/>
          <a:lstStyle/>
          <a:p>
            <a:pPr lvl="0"/>
            <a:r>
              <a:rPr lang="en-GB" sz="2000" dirty="0"/>
              <a:t>EBL is valued by majority however attendance is influenced by assessments.</a:t>
            </a:r>
          </a:p>
          <a:p>
            <a:pPr lvl="0"/>
            <a:r>
              <a:rPr lang="en-GB" sz="2000" dirty="0"/>
              <a:t>Flipped classroom is not appreciated. Problem Based Learning and Action Learning Sets approaches are well regarded. </a:t>
            </a:r>
            <a:endParaRPr lang="en-GB" sz="2000" dirty="0" smtClean="0"/>
          </a:p>
          <a:p>
            <a:pPr lvl="0"/>
            <a:r>
              <a:rPr lang="en-GB" sz="2000" dirty="0" smtClean="0"/>
              <a:t>Simulation </a:t>
            </a:r>
            <a:r>
              <a:rPr lang="en-GB" sz="2000" dirty="0"/>
              <a:t>events in conjunction with Bristol </a:t>
            </a:r>
            <a:r>
              <a:rPr lang="en-GB" sz="2000" dirty="0" err="1"/>
              <a:t>Uni</a:t>
            </a:r>
            <a:r>
              <a:rPr lang="en-GB" sz="2000" dirty="0"/>
              <a:t> Med School are also very successful.</a:t>
            </a:r>
          </a:p>
          <a:p>
            <a:pPr lvl="0"/>
            <a:r>
              <a:rPr lang="en-GB" sz="2000" dirty="0" err="1"/>
              <a:t>Didactive</a:t>
            </a:r>
            <a:r>
              <a:rPr lang="en-GB" sz="2000" dirty="0"/>
              <a:t> sessions are least effective, case studies and EBL are most effective</a:t>
            </a:r>
          </a:p>
          <a:p>
            <a:r>
              <a:rPr lang="en-GB" sz="2000" dirty="0"/>
              <a:t>Active learning best, passive least </a:t>
            </a:r>
            <a:r>
              <a:rPr lang="en-GB" sz="2000" dirty="0" smtClean="0"/>
              <a:t>best</a:t>
            </a:r>
          </a:p>
          <a:p>
            <a:r>
              <a:rPr lang="en-GB" sz="2000" dirty="0"/>
              <a:t>Group work combined with core lecturers seems to work best</a:t>
            </a:r>
          </a:p>
        </p:txBody>
      </p:sp>
      <p:pic>
        <p:nvPicPr>
          <p:cNvPr id="1843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805264"/>
            <a:ext cx="14255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aroline\AppData\Local\Microsoft\Windows\Temporary Internet Files\Content.IE5\ZO8TWS47\gen-networking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63" y="37305"/>
            <a:ext cx="1382737" cy="9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3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8229600" cy="720080"/>
          </a:xfrm>
        </p:spPr>
        <p:txBody>
          <a:bodyPr/>
          <a:lstStyle/>
          <a:p>
            <a:pPr algn="l"/>
            <a:r>
              <a:rPr lang="en-GB" sz="2800" dirty="0" smtClean="0"/>
              <a:t> </a:t>
            </a:r>
            <a:r>
              <a:rPr lang="en-GB" sz="2400" b="1" dirty="0" smtClean="0"/>
              <a:t>1. APL </a:t>
            </a:r>
            <a:r>
              <a:rPr lang="en-GB" sz="2400" b="1" dirty="0"/>
              <a:t>entrance requirements?</a:t>
            </a:r>
            <a:endParaRPr lang="en-GB" sz="2400" b="1" dirty="0">
              <a:solidFill>
                <a:srgbClr val="00A2D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84151" y="2132856"/>
            <a:ext cx="7776864" cy="3672408"/>
          </a:xfrm>
        </p:spPr>
        <p:txBody>
          <a:bodyPr/>
          <a:lstStyle/>
          <a:p>
            <a:pPr lvl="0"/>
            <a:r>
              <a:rPr lang="en-GB" sz="1800" dirty="0"/>
              <a:t>Completion of portfolio demonstrating prior care experience </a:t>
            </a:r>
            <a:endParaRPr lang="en-GB" sz="1800" dirty="0" smtClean="0"/>
          </a:p>
          <a:p>
            <a:pPr lvl="0"/>
            <a:r>
              <a:rPr lang="en-GB" sz="1800" dirty="0" smtClean="0"/>
              <a:t>Undergrad </a:t>
            </a:r>
            <a:r>
              <a:rPr lang="en-GB" sz="1800" dirty="0"/>
              <a:t>Degree </a:t>
            </a:r>
            <a:r>
              <a:rPr lang="en-GB" sz="1800" dirty="0" smtClean="0"/>
              <a:t>at </a:t>
            </a:r>
            <a:r>
              <a:rPr lang="en-GB" sz="1800" dirty="0"/>
              <a:t>2:2 or above. </a:t>
            </a:r>
            <a:endParaRPr lang="en-GB" sz="1800" dirty="0" smtClean="0"/>
          </a:p>
          <a:p>
            <a:pPr lvl="0"/>
            <a:r>
              <a:rPr lang="en-GB" sz="1800" dirty="0" smtClean="0"/>
              <a:t>Health/Science </a:t>
            </a:r>
            <a:r>
              <a:rPr lang="en-GB" sz="1800" dirty="0"/>
              <a:t>based degree </a:t>
            </a:r>
            <a:r>
              <a:rPr lang="en-GB" sz="1800" dirty="0" smtClean="0"/>
              <a:t>now not a requirement as </a:t>
            </a:r>
            <a:r>
              <a:rPr lang="en-GB" sz="1800" dirty="0"/>
              <a:t>the more positivist thinking of science grads was less helpful.</a:t>
            </a:r>
          </a:p>
          <a:p>
            <a:pPr lvl="0"/>
            <a:r>
              <a:rPr lang="en-GB" sz="1800" dirty="0"/>
              <a:t>Based on Progression Point 1 Domains, 120 credits at Level 6, evidence of 700 practice hours.</a:t>
            </a:r>
          </a:p>
          <a:p>
            <a:pPr lvl="0"/>
            <a:r>
              <a:rPr lang="en-GB" sz="1800" dirty="0"/>
              <a:t>450 hours practice and 500 hours theory demonstrated through the submission of two portfolios.  </a:t>
            </a:r>
          </a:p>
          <a:p>
            <a:pPr lvl="0"/>
            <a:r>
              <a:rPr lang="en-GB" sz="1800" dirty="0"/>
              <a:t>600 care hours, entry portfolio equivalent to 650 hours' theory (effectively covering most year 1 BSc ILOs</a:t>
            </a:r>
            <a:r>
              <a:rPr lang="en-GB" sz="1800" dirty="0" smtClean="0"/>
              <a:t>)</a:t>
            </a:r>
          </a:p>
          <a:p>
            <a:pPr lvl="0"/>
            <a:r>
              <a:rPr lang="en-GB" sz="1800" dirty="0"/>
              <a:t>APL is via portfolio to demonstrate 325 hours practice and 550 hours theory</a:t>
            </a:r>
          </a:p>
          <a:p>
            <a:endParaRPr lang="en-GB" sz="2400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661248"/>
            <a:ext cx="14255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Caroline\AppData\Local\Microsoft\Windows\Temporary Internet Files\Content.IE5\ZO8TWS47\gen-networking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63" y="37305"/>
            <a:ext cx="1382737" cy="9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8229600" cy="720080"/>
          </a:xfrm>
        </p:spPr>
        <p:txBody>
          <a:bodyPr/>
          <a:lstStyle/>
          <a:p>
            <a:pPr algn="l"/>
            <a:r>
              <a:rPr lang="en-GB" sz="2400" b="1" dirty="0" smtClean="0"/>
              <a:t>17.How </a:t>
            </a:r>
            <a:r>
              <a:rPr lang="en-GB" sz="2400" b="1" dirty="0"/>
              <a:t>will clinical skills simulation be adopted into your curriculum?</a:t>
            </a:r>
            <a:endParaRPr lang="en-GB" sz="2400" b="1" dirty="0">
              <a:solidFill>
                <a:srgbClr val="00A2D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2348880"/>
            <a:ext cx="7776864" cy="3068960"/>
          </a:xfrm>
        </p:spPr>
        <p:txBody>
          <a:bodyPr/>
          <a:lstStyle/>
          <a:p>
            <a:pPr lvl="0"/>
            <a:r>
              <a:rPr lang="en-GB" sz="2000" dirty="0"/>
              <a:t>Limited - mainly to facilitate assessment of essential skills</a:t>
            </a:r>
          </a:p>
          <a:p>
            <a:pPr lvl="0"/>
            <a:r>
              <a:rPr lang="en-GB" sz="2000" dirty="0"/>
              <a:t>Each of the 6 Education in Nursing Practice Modules have 3 Simulation Based Education days. These are embedded in our curriculum and have been for a while.</a:t>
            </a:r>
          </a:p>
          <a:p>
            <a:pPr lvl="0"/>
            <a:r>
              <a:rPr lang="en-GB" sz="2000" dirty="0"/>
              <a:t>Simulation Based Education is provided throughout whole curriculum. Students attend 3 days per semester.</a:t>
            </a:r>
          </a:p>
          <a:p>
            <a:pPr lvl="0"/>
            <a:r>
              <a:rPr lang="en-GB" sz="2000" dirty="0"/>
              <a:t>one-two weeks of simulation in each stage of the curriculum</a:t>
            </a:r>
          </a:p>
          <a:p>
            <a:r>
              <a:rPr lang="en-GB" sz="2000" dirty="0"/>
              <a:t>Good question</a:t>
            </a:r>
            <a:r>
              <a:rPr lang="en-GB" sz="2000" dirty="0" smtClean="0"/>
              <a:t>!</a:t>
            </a:r>
          </a:p>
          <a:p>
            <a:r>
              <a:rPr lang="en-GB" sz="2000" dirty="0"/>
              <a:t>N</a:t>
            </a:r>
            <a:r>
              <a:rPr lang="en-GB" sz="2000" dirty="0" smtClean="0"/>
              <a:t>eeds </a:t>
            </a:r>
            <a:r>
              <a:rPr lang="en-GB" sz="2000" dirty="0"/>
              <a:t>to be considered further with the new curriculum</a:t>
            </a:r>
          </a:p>
        </p:txBody>
      </p:sp>
      <p:pic>
        <p:nvPicPr>
          <p:cNvPr id="1945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733256"/>
            <a:ext cx="14255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aroline\AppData\Local\Microsoft\Windows\Temporary Internet Files\Content.IE5\ZO8TWS47\gen-networking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63" y="37305"/>
            <a:ext cx="1382737" cy="9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8229600" cy="720080"/>
          </a:xfrm>
        </p:spPr>
        <p:txBody>
          <a:bodyPr/>
          <a:lstStyle/>
          <a:p>
            <a:pPr algn="l"/>
            <a:r>
              <a:rPr lang="en-GB" sz="2400" b="1" dirty="0" smtClean="0"/>
              <a:t>18. Identify </a:t>
            </a:r>
            <a:r>
              <a:rPr lang="en-GB" sz="2400" b="1" dirty="0"/>
              <a:t>any best practice approaches that you feel can be used to teach clinical skills and simulation</a:t>
            </a:r>
            <a:endParaRPr lang="en-GB" sz="2400" b="1" dirty="0">
              <a:solidFill>
                <a:srgbClr val="00A2D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84151" y="2276872"/>
            <a:ext cx="7776864" cy="3284984"/>
          </a:xfrm>
        </p:spPr>
        <p:txBody>
          <a:bodyPr/>
          <a:lstStyle/>
          <a:p>
            <a:pPr lvl="0"/>
            <a:r>
              <a:rPr lang="en-GB" sz="2400" dirty="0"/>
              <a:t>Live experience/ simulated patients</a:t>
            </a:r>
          </a:p>
          <a:p>
            <a:pPr lvl="0"/>
            <a:r>
              <a:rPr lang="en-GB" sz="2400" dirty="0"/>
              <a:t>Joint simulation events with Bristol </a:t>
            </a:r>
            <a:r>
              <a:rPr lang="en-GB" sz="2400" dirty="0" err="1"/>
              <a:t>Univ</a:t>
            </a:r>
            <a:r>
              <a:rPr lang="en-GB" sz="2400" dirty="0"/>
              <a:t> Med students</a:t>
            </a:r>
          </a:p>
          <a:p>
            <a:pPr lvl="0"/>
            <a:r>
              <a:rPr lang="en-GB" sz="2400" dirty="0" smtClean="0"/>
              <a:t>Provide excellent </a:t>
            </a:r>
            <a:r>
              <a:rPr lang="en-GB" sz="2400" dirty="0"/>
              <a:t>simulation framework starting from fundamental skills in stage 1 moving onto high fidelity acute patient simulations in stage 3</a:t>
            </a:r>
          </a:p>
          <a:p>
            <a:r>
              <a:rPr lang="en-GB" sz="2400" dirty="0" smtClean="0"/>
              <a:t>Skills closely </a:t>
            </a:r>
            <a:r>
              <a:rPr lang="en-GB" sz="2400" dirty="0"/>
              <a:t>linked to what is taught in the classroom and promote active student learning</a:t>
            </a:r>
          </a:p>
        </p:txBody>
      </p:sp>
      <p:pic>
        <p:nvPicPr>
          <p:cNvPr id="2048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733256"/>
            <a:ext cx="14255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aroline\AppData\Local\Microsoft\Windows\Temporary Internet Files\Content.IE5\ZO8TWS47\gen-networking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63" y="37305"/>
            <a:ext cx="1382737" cy="9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65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8229600" cy="720080"/>
          </a:xfrm>
        </p:spPr>
        <p:txBody>
          <a:bodyPr/>
          <a:lstStyle/>
          <a:p>
            <a:pPr algn="l"/>
            <a:r>
              <a:rPr lang="en-GB" sz="2800" b="1" dirty="0" smtClean="0"/>
              <a:t>19.What </a:t>
            </a:r>
            <a:r>
              <a:rPr lang="en-GB" sz="2800" b="1" dirty="0"/>
              <a:t>approaches / interventions have you used to enhance practice experience?</a:t>
            </a:r>
            <a:endParaRPr lang="en-GB" sz="2800" b="1" dirty="0">
              <a:solidFill>
                <a:srgbClr val="00A2D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40888" y="2708920"/>
            <a:ext cx="7776864" cy="3429000"/>
          </a:xfrm>
        </p:spPr>
        <p:txBody>
          <a:bodyPr/>
          <a:lstStyle/>
          <a:p>
            <a:pPr lvl="0"/>
            <a:r>
              <a:rPr lang="en-GB" sz="2000" dirty="0"/>
              <a:t>L</a:t>
            </a:r>
            <a:r>
              <a:rPr lang="en-GB" sz="2000" dirty="0" smtClean="0"/>
              <a:t>ink </a:t>
            </a:r>
            <a:r>
              <a:rPr lang="en-GB" sz="2000" dirty="0"/>
              <a:t>lecturer visits all students and facilitates tripartite meetings to promote ongoing feedback and review.</a:t>
            </a:r>
          </a:p>
          <a:p>
            <a:pPr lvl="0"/>
            <a:r>
              <a:rPr lang="en-GB" sz="2000" dirty="0"/>
              <a:t>Innovative placements including research nurses, CCG placements are being used</a:t>
            </a:r>
            <a:r>
              <a:rPr lang="en-GB" sz="2000" dirty="0" smtClean="0"/>
              <a:t>.</a:t>
            </a:r>
          </a:p>
          <a:p>
            <a:pPr lvl="0"/>
            <a:r>
              <a:rPr lang="en-GB" sz="2000" dirty="0" smtClean="0"/>
              <a:t>Hub </a:t>
            </a:r>
            <a:r>
              <a:rPr lang="en-GB" sz="2000" dirty="0"/>
              <a:t>and Spoke model is also used.</a:t>
            </a:r>
          </a:p>
          <a:p>
            <a:pPr lvl="0"/>
            <a:r>
              <a:rPr lang="en-GB" sz="2000" dirty="0" err="1"/>
              <a:t>Trialing</a:t>
            </a:r>
            <a:r>
              <a:rPr lang="en-GB" sz="2000" dirty="0"/>
              <a:t> themed year 3 placements, e.g. Community Strand. Students receive conditional job offers a year before graduation from the local Trusts and we are exploring linking their final placement with division where they have received a job offer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4" name="Picture 2" descr="C:\Users\Caroline\AppData\Local\Microsoft\Windows\Temporary Internet Files\Content.IE5\ZO8TWS47\gen-networking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63" y="37305"/>
            <a:ext cx="1382737" cy="9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1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84151" y="2132856"/>
            <a:ext cx="7776864" cy="3429000"/>
          </a:xfrm>
        </p:spPr>
        <p:txBody>
          <a:bodyPr/>
          <a:lstStyle/>
          <a:p>
            <a:pPr lvl="0"/>
            <a:r>
              <a:rPr lang="en-GB" sz="2000" dirty="0"/>
              <a:t>The practice experience mirrors practice in the BSc curriculum including all paperwork and the Hub and Spoke model</a:t>
            </a:r>
          </a:p>
          <a:p>
            <a:r>
              <a:rPr lang="en-GB" sz="2000" dirty="0"/>
              <a:t>Short information leaflet for mentors/practice educators to promote awareness of two-year </a:t>
            </a:r>
            <a:r>
              <a:rPr lang="en-GB" sz="2000" dirty="0" err="1"/>
              <a:t>PgDip</a:t>
            </a:r>
            <a:r>
              <a:rPr lang="en-GB" sz="2000" dirty="0"/>
              <a:t> students', attendance at meetings with practice partners</a:t>
            </a:r>
          </a:p>
          <a:p>
            <a:r>
              <a:rPr lang="en-GB" sz="2000" dirty="0" smtClean="0"/>
              <a:t>Students </a:t>
            </a:r>
            <a:r>
              <a:rPr lang="en-GB" sz="2000" dirty="0"/>
              <a:t>being brought back in to uni part way through placement in stage 1 has helped in terms of student support. </a:t>
            </a:r>
          </a:p>
        </p:txBody>
      </p:sp>
      <p:pic>
        <p:nvPicPr>
          <p:cNvPr id="2150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733256"/>
            <a:ext cx="14255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aroline\AppData\Local\Microsoft\Windows\Temporary Internet Files\Content.IE5\ZO8TWS47\gen-networking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63" y="37305"/>
            <a:ext cx="1382737" cy="9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0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8229600" cy="720080"/>
          </a:xfrm>
        </p:spPr>
        <p:txBody>
          <a:bodyPr/>
          <a:lstStyle/>
          <a:p>
            <a:pPr algn="l"/>
            <a:r>
              <a:rPr lang="en-GB" sz="2400" b="1" dirty="0" smtClean="0"/>
              <a:t>20. What </a:t>
            </a:r>
            <a:r>
              <a:rPr lang="en-GB" sz="2400" b="1" dirty="0"/>
              <a:t>pastoral support have you found GENs required more input from?</a:t>
            </a:r>
            <a:endParaRPr lang="en-GB" sz="2400" b="1" dirty="0">
              <a:solidFill>
                <a:srgbClr val="00A2D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2926" y="2492896"/>
            <a:ext cx="7776864" cy="3284984"/>
          </a:xfrm>
        </p:spPr>
        <p:txBody>
          <a:bodyPr/>
          <a:lstStyle/>
          <a:p>
            <a:pPr lvl="0"/>
            <a:r>
              <a:rPr lang="en-GB" sz="2000" dirty="0"/>
              <a:t>Support with managing caring responsibilities/ financial </a:t>
            </a:r>
            <a:r>
              <a:rPr lang="en-GB" sz="2000" dirty="0" smtClean="0"/>
              <a:t>challenges</a:t>
            </a:r>
          </a:p>
          <a:p>
            <a:pPr lvl="0"/>
            <a:r>
              <a:rPr lang="en-GB" sz="2000" dirty="0" smtClean="0"/>
              <a:t>Similar issues to BSc</a:t>
            </a:r>
          </a:p>
          <a:p>
            <a:pPr lvl="0"/>
            <a:r>
              <a:rPr lang="en-GB" sz="2000" dirty="0" smtClean="0"/>
              <a:t>They </a:t>
            </a:r>
            <a:r>
              <a:rPr lang="en-GB" sz="2000" dirty="0"/>
              <a:t>appear to be much more demanding in some ways and self-reliant in others. </a:t>
            </a:r>
            <a:endParaRPr lang="en-GB" sz="2000" dirty="0" smtClean="0"/>
          </a:p>
          <a:p>
            <a:pPr lvl="0"/>
            <a:r>
              <a:rPr lang="en-GB" sz="2000" dirty="0" smtClean="0"/>
              <a:t>The </a:t>
            </a:r>
            <a:r>
              <a:rPr lang="en-GB" sz="2000" dirty="0"/>
              <a:t>smaller cohorts have quite distinct identities and they can have a tendency to wind each other up over what a larger cohort would not regard as significant. </a:t>
            </a:r>
            <a:endParaRPr lang="en-GB" sz="2000" dirty="0" smtClean="0"/>
          </a:p>
        </p:txBody>
      </p:sp>
      <p:pic>
        <p:nvPicPr>
          <p:cNvPr id="24578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661248"/>
            <a:ext cx="14255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aroline\AppData\Local\Microsoft\Windows\Temporary Internet Files\Content.IE5\ZO8TWS47\gen-networking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63" y="37305"/>
            <a:ext cx="1382737" cy="9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4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84151" y="2276872"/>
            <a:ext cx="7776864" cy="3284984"/>
          </a:xfrm>
        </p:spPr>
        <p:txBody>
          <a:bodyPr/>
          <a:lstStyle/>
          <a:p>
            <a:pPr lvl="0"/>
            <a:r>
              <a:rPr lang="en-GB" sz="2000" dirty="0"/>
              <a:t>M</a:t>
            </a:r>
            <a:r>
              <a:rPr lang="en-GB" sz="2000" dirty="0" smtClean="0"/>
              <a:t>ore </a:t>
            </a:r>
            <a:r>
              <a:rPr lang="en-GB" sz="2000" dirty="0"/>
              <a:t>representation from the GEN students in campus matters. This has been variable though depending on the characters in the cohorts</a:t>
            </a:r>
          </a:p>
          <a:p>
            <a:pPr lvl="0"/>
            <a:r>
              <a:rPr lang="en-GB" sz="2000" dirty="0"/>
              <a:t>Students have Academic Advisors who provide pastoral support. </a:t>
            </a:r>
            <a:endParaRPr lang="en-GB" sz="2000" dirty="0" smtClean="0"/>
          </a:p>
          <a:p>
            <a:pPr lvl="0"/>
            <a:r>
              <a:rPr lang="en-GB" sz="2000" dirty="0"/>
              <a:t>S</a:t>
            </a:r>
            <a:r>
              <a:rPr lang="en-GB" sz="2000" dirty="0" smtClean="0"/>
              <a:t>tructured </a:t>
            </a:r>
            <a:r>
              <a:rPr lang="en-GB" sz="2000" dirty="0"/>
              <a:t>sessions from Wellbeing throughout the </a:t>
            </a:r>
            <a:r>
              <a:rPr lang="en-GB" sz="2000" dirty="0" smtClean="0"/>
              <a:t>course.</a:t>
            </a:r>
          </a:p>
          <a:p>
            <a:pPr lvl="0"/>
            <a:r>
              <a:rPr lang="en-GB" sz="2000" dirty="0" smtClean="0"/>
              <a:t>Generally </a:t>
            </a:r>
            <a:r>
              <a:rPr lang="en-GB" sz="2000" dirty="0"/>
              <a:t>similar to BSc students</a:t>
            </a:r>
          </a:p>
        </p:txBody>
      </p:sp>
      <p:pic>
        <p:nvPicPr>
          <p:cNvPr id="2253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733256"/>
            <a:ext cx="14255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aroline\AppData\Local\Microsoft\Windows\Temporary Internet Files\Content.IE5\ZO8TWS47\gen-networking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63" y="37305"/>
            <a:ext cx="1382737" cy="9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8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8229600" cy="1008112"/>
          </a:xfrm>
        </p:spPr>
        <p:txBody>
          <a:bodyPr/>
          <a:lstStyle/>
          <a:p>
            <a:pPr algn="l"/>
            <a:r>
              <a:rPr lang="en-GB" sz="2400" b="1" dirty="0" smtClean="0"/>
              <a:t>21. What </a:t>
            </a:r>
            <a:r>
              <a:rPr lang="en-GB" sz="2400" b="1" dirty="0"/>
              <a:t>approaches have you used to support </a:t>
            </a:r>
            <a:r>
              <a:rPr lang="en-GB" sz="2400" b="1" dirty="0" smtClean="0"/>
              <a:t>pastoral care?</a:t>
            </a:r>
            <a:endParaRPr lang="en-GB" sz="2400" b="1" dirty="0">
              <a:solidFill>
                <a:srgbClr val="00A2D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84151" y="2276872"/>
            <a:ext cx="7776864" cy="3528392"/>
          </a:xfrm>
        </p:spPr>
        <p:txBody>
          <a:bodyPr/>
          <a:lstStyle/>
          <a:p>
            <a:pPr lvl="0"/>
            <a:endParaRPr lang="en-GB" sz="2000" dirty="0" smtClean="0"/>
          </a:p>
          <a:p>
            <a:pPr lvl="0"/>
            <a:r>
              <a:rPr lang="en-GB" sz="2000" dirty="0" smtClean="0"/>
              <a:t>Tutor </a:t>
            </a:r>
            <a:r>
              <a:rPr lang="en-GB" sz="2000" dirty="0"/>
              <a:t>group model - facilitate peer support and early access to wider university support structures</a:t>
            </a:r>
            <a:r>
              <a:rPr lang="en-GB" sz="2000" dirty="0" smtClean="0"/>
              <a:t>.</a:t>
            </a:r>
          </a:p>
          <a:p>
            <a:pPr lvl="0"/>
            <a:r>
              <a:rPr lang="en-GB" sz="2000" dirty="0" smtClean="0"/>
              <a:t> </a:t>
            </a:r>
            <a:r>
              <a:rPr lang="en-GB" sz="2000" dirty="0"/>
              <a:t>Active outreach to students who are struggling to meet requirements or have poor attendance</a:t>
            </a:r>
          </a:p>
          <a:p>
            <a:pPr lvl="0"/>
            <a:r>
              <a:rPr lang="en-GB" sz="2000" dirty="0"/>
              <a:t>We have tried to meet their needs as much as we can and now </a:t>
            </a:r>
            <a:r>
              <a:rPr lang="en-GB" sz="2000" dirty="0" smtClean="0"/>
              <a:t> and utilise </a:t>
            </a:r>
            <a:r>
              <a:rPr lang="en-GB" sz="2000" dirty="0"/>
              <a:t>a "You said, we did" approach to their comments.</a:t>
            </a:r>
          </a:p>
          <a:p>
            <a:r>
              <a:rPr lang="en-GB" sz="2000" dirty="0"/>
              <a:t>Academic advisor tutorials, pointing students in direction of relevant </a:t>
            </a:r>
            <a:r>
              <a:rPr lang="en-GB" sz="2000" dirty="0" smtClean="0"/>
              <a:t>services</a:t>
            </a:r>
          </a:p>
          <a:p>
            <a:r>
              <a:rPr lang="en-GB" sz="2000" dirty="0"/>
              <a:t>S</a:t>
            </a:r>
            <a:r>
              <a:rPr lang="en-GB" sz="2000" dirty="0" smtClean="0"/>
              <a:t>ign </a:t>
            </a:r>
            <a:r>
              <a:rPr lang="en-GB" sz="2000" dirty="0"/>
              <a:t>posted to finance and health/well being. </a:t>
            </a:r>
          </a:p>
        </p:txBody>
      </p:sp>
      <p:pic>
        <p:nvPicPr>
          <p:cNvPr id="2355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733256"/>
            <a:ext cx="14255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aroline\AppData\Local\Microsoft\Windows\Temporary Internet Files\Content.IE5\ZO8TWS47\gen-networking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63" y="37305"/>
            <a:ext cx="1382737" cy="9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5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roline\AppData\Local\Microsoft\Windows\Temporary Internet Files\Content.IE5\ZO8TWS47\gen-networking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63" y="37305"/>
            <a:ext cx="1382737" cy="9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733256"/>
            <a:ext cx="14255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2708920"/>
            <a:ext cx="7999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Thank you to all those who responded- we are truly grateful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794" y="4158005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50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8229600" cy="720080"/>
          </a:xfrm>
        </p:spPr>
        <p:txBody>
          <a:bodyPr/>
          <a:lstStyle/>
          <a:p>
            <a:pPr algn="l"/>
            <a:r>
              <a:rPr lang="en-GB" sz="2800" dirty="0" smtClean="0"/>
              <a:t> 2. </a:t>
            </a:r>
            <a:r>
              <a:rPr lang="en-GB" sz="2400" b="1" dirty="0" smtClean="0"/>
              <a:t>APL </a:t>
            </a:r>
            <a:r>
              <a:rPr lang="en-GB" sz="2400" b="1" dirty="0"/>
              <a:t>portfolio requirements </a:t>
            </a:r>
            <a:endParaRPr lang="en-GB" sz="2800" b="1" dirty="0">
              <a:solidFill>
                <a:srgbClr val="00A2D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2132856"/>
            <a:ext cx="7776864" cy="3888432"/>
          </a:xfrm>
        </p:spPr>
        <p:txBody>
          <a:bodyPr/>
          <a:lstStyle/>
          <a:p>
            <a:pPr lvl="0"/>
            <a:r>
              <a:rPr lang="en-GB" sz="2000" dirty="0" smtClean="0"/>
              <a:t>Mapping </a:t>
            </a:r>
            <a:r>
              <a:rPr lang="en-GB" sz="2000" dirty="0"/>
              <a:t>against the </a:t>
            </a:r>
            <a:r>
              <a:rPr lang="en-GB" sz="2000" dirty="0" smtClean="0"/>
              <a:t>4 NMC Domains  </a:t>
            </a:r>
          </a:p>
          <a:p>
            <a:pPr lvl="0"/>
            <a:r>
              <a:rPr lang="en-GB" sz="2000" dirty="0" smtClean="0"/>
              <a:t>2 universities adapted/adopted Nottingham document – mapped against 4 NMC domains</a:t>
            </a:r>
            <a:endParaRPr lang="en-GB" sz="2000" dirty="0"/>
          </a:p>
          <a:p>
            <a:r>
              <a:rPr lang="en-GB" sz="2000" dirty="0" smtClean="0"/>
              <a:t>1,000 </a:t>
            </a:r>
            <a:r>
              <a:rPr lang="en-GB" sz="2000" dirty="0"/>
              <a:t>words on graduate skills, 1,000 words on communication, 6 x 200 words reflections on </a:t>
            </a:r>
            <a:r>
              <a:rPr lang="en-GB" sz="2000" dirty="0" smtClean="0"/>
              <a:t>care</a:t>
            </a:r>
          </a:p>
          <a:p>
            <a:r>
              <a:rPr lang="en-GB" sz="2000" dirty="0"/>
              <a:t>The APL </a:t>
            </a:r>
            <a:r>
              <a:rPr lang="en-GB" sz="2000" dirty="0" smtClean="0"/>
              <a:t>document mapped against key </a:t>
            </a:r>
            <a:r>
              <a:rPr lang="en-GB" sz="2000" dirty="0"/>
              <a:t>criteria that </a:t>
            </a:r>
            <a:r>
              <a:rPr lang="en-GB" sz="2000" dirty="0" smtClean="0"/>
              <a:t>from </a:t>
            </a:r>
            <a:r>
              <a:rPr lang="en-GB" sz="2000" dirty="0"/>
              <a:t>year 1 BSc end of year 1 learning outcomes. </a:t>
            </a:r>
            <a:endParaRPr lang="en-GB" sz="2000" dirty="0" smtClean="0"/>
          </a:p>
          <a:p>
            <a:r>
              <a:rPr lang="en-GB" sz="2000" dirty="0"/>
              <a:t>C</a:t>
            </a:r>
            <a:r>
              <a:rPr lang="en-GB" sz="2000" dirty="0" smtClean="0"/>
              <a:t>omplete </a:t>
            </a:r>
            <a:r>
              <a:rPr lang="en-GB" sz="2000" dirty="0"/>
              <a:t>4 reflections on each of the domains from NMC 2010 standards (Professional Values; communication and Interpersonal skills; nursing practice and decision making; leadership, management and team working).</a:t>
            </a:r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733256"/>
            <a:ext cx="14255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Caroline\AppData\Local\Microsoft\Windows\Temporary Internet Files\Content.IE5\ZO8TWS47\gen-networking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63" y="37305"/>
            <a:ext cx="1382737" cy="9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17" y="1422501"/>
            <a:ext cx="8229600" cy="1008112"/>
          </a:xfrm>
        </p:spPr>
        <p:txBody>
          <a:bodyPr/>
          <a:lstStyle/>
          <a:p>
            <a:pPr algn="l"/>
            <a:r>
              <a:rPr lang="en-GB" sz="2400" b="1" dirty="0" smtClean="0"/>
              <a:t>3. Will </a:t>
            </a:r>
            <a:r>
              <a:rPr lang="en-GB" sz="2400" b="1" dirty="0"/>
              <a:t>APL requirements change with new NMC standards?</a:t>
            </a:r>
            <a:endParaRPr lang="en-GB" sz="2400" b="1" dirty="0">
              <a:solidFill>
                <a:srgbClr val="00A2D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1560" y="2304256"/>
            <a:ext cx="7776864" cy="3429000"/>
          </a:xfrm>
        </p:spPr>
        <p:txBody>
          <a:bodyPr/>
          <a:lstStyle/>
          <a:p>
            <a:pPr marL="0" lvl="0" indent="0">
              <a:buNone/>
            </a:pPr>
            <a:endParaRPr lang="en-GB" sz="2400" dirty="0" smtClean="0"/>
          </a:p>
          <a:p>
            <a:pPr lvl="0"/>
            <a:r>
              <a:rPr lang="en-GB" sz="2400" dirty="0" smtClean="0"/>
              <a:t>Depend </a:t>
            </a:r>
            <a:r>
              <a:rPr lang="en-GB" sz="2400" dirty="0"/>
              <a:t>on curriculum development when the final standards are </a:t>
            </a:r>
            <a:r>
              <a:rPr lang="en-GB" sz="2400" dirty="0" smtClean="0"/>
              <a:t>published</a:t>
            </a:r>
          </a:p>
          <a:p>
            <a:pPr lvl="0"/>
            <a:r>
              <a:rPr lang="en-GB" sz="2400" dirty="0"/>
              <a:t>5</a:t>
            </a:r>
            <a:r>
              <a:rPr lang="en-GB" sz="2400" dirty="0" smtClean="0"/>
              <a:t> responders said NO</a:t>
            </a:r>
          </a:p>
          <a:p>
            <a:pPr lvl="0"/>
            <a:r>
              <a:rPr lang="en-GB" sz="2400" dirty="0" smtClean="0"/>
              <a:t>Awaiting new curriculum APL requirements</a:t>
            </a:r>
            <a:endParaRPr lang="en-GB" sz="2400" dirty="0"/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733256"/>
            <a:ext cx="14255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aroline\AppData\Local\Microsoft\Windows\Temporary Internet Files\Content.IE5\ZO8TWS47\gen-networking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63" y="37305"/>
            <a:ext cx="1382737" cy="9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1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8229600" cy="720080"/>
          </a:xfrm>
        </p:spPr>
        <p:txBody>
          <a:bodyPr/>
          <a:lstStyle/>
          <a:p>
            <a:pPr algn="l"/>
            <a:r>
              <a:rPr lang="en-GB" sz="2800" dirty="0" smtClean="0"/>
              <a:t> 4</a:t>
            </a:r>
            <a:r>
              <a:rPr lang="en-GB" sz="2400" b="1" dirty="0" smtClean="0"/>
              <a:t>.How </a:t>
            </a:r>
            <a:r>
              <a:rPr lang="en-GB" sz="2400" b="1" dirty="0"/>
              <a:t>are APL portfolios submitted?</a:t>
            </a:r>
            <a:endParaRPr lang="en-GB" sz="2400" b="1" dirty="0">
              <a:solidFill>
                <a:srgbClr val="00A2D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84151" y="2132856"/>
            <a:ext cx="7776864" cy="3429000"/>
          </a:xfrm>
        </p:spPr>
        <p:txBody>
          <a:bodyPr/>
          <a:lstStyle/>
          <a:p>
            <a:pPr lvl="0"/>
            <a:r>
              <a:rPr lang="en-GB" sz="2400" dirty="0" smtClean="0"/>
              <a:t>Online</a:t>
            </a:r>
          </a:p>
          <a:p>
            <a:pPr lvl="0"/>
            <a:r>
              <a:rPr lang="en-GB" sz="2400" dirty="0" smtClean="0"/>
              <a:t>Students send portfolios to Course Director</a:t>
            </a:r>
            <a:endParaRPr lang="en-GB" sz="2400" dirty="0"/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733256"/>
            <a:ext cx="14255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aroline\AppData\Local\Microsoft\Windows\Temporary Internet Files\Content.IE5\ZO8TWS47\gen-networking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63" y="37305"/>
            <a:ext cx="1382737" cy="9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40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8229600" cy="720080"/>
          </a:xfrm>
        </p:spPr>
        <p:txBody>
          <a:bodyPr/>
          <a:lstStyle/>
          <a:p>
            <a:pPr algn="l"/>
            <a:r>
              <a:rPr lang="en-GB" sz="2400" b="1" dirty="0" smtClean="0"/>
              <a:t>5.What </a:t>
            </a:r>
            <a:r>
              <a:rPr lang="en-GB" sz="2400" b="1" dirty="0"/>
              <a:t>IT/admin was </a:t>
            </a:r>
            <a:r>
              <a:rPr lang="en-GB" sz="2400" b="1" dirty="0" smtClean="0"/>
              <a:t>required to support APL submission?</a:t>
            </a:r>
            <a:endParaRPr lang="en-GB" sz="2400" b="1" dirty="0">
              <a:solidFill>
                <a:srgbClr val="00A2D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2380654"/>
            <a:ext cx="7776864" cy="3888432"/>
          </a:xfrm>
        </p:spPr>
        <p:txBody>
          <a:bodyPr/>
          <a:lstStyle/>
          <a:p>
            <a:pPr lvl="0"/>
            <a:r>
              <a:rPr lang="en-GB" sz="2000" dirty="0" smtClean="0"/>
              <a:t>Temp </a:t>
            </a:r>
            <a:r>
              <a:rPr lang="en-GB" sz="2000" dirty="0"/>
              <a:t>username and password are given.</a:t>
            </a:r>
          </a:p>
          <a:p>
            <a:pPr lvl="0"/>
            <a:r>
              <a:rPr lang="en-GB" sz="2000" dirty="0" smtClean="0"/>
              <a:t>No </a:t>
            </a:r>
            <a:r>
              <a:rPr lang="en-GB" sz="2000" dirty="0"/>
              <a:t>IT or Admin support in this</a:t>
            </a:r>
          </a:p>
          <a:p>
            <a:pPr lvl="0"/>
            <a:r>
              <a:rPr lang="en-GB" sz="2000" dirty="0"/>
              <a:t>They are submitted as e mail attachments.</a:t>
            </a:r>
          </a:p>
          <a:p>
            <a:pPr lvl="0"/>
            <a:r>
              <a:rPr lang="en-GB" sz="2000" dirty="0" smtClean="0"/>
              <a:t>Applicants </a:t>
            </a:r>
            <a:r>
              <a:rPr lang="en-GB" sz="2000" dirty="0"/>
              <a:t>currently get a choice but we strongly encourage online submission</a:t>
            </a:r>
            <a:r>
              <a:rPr lang="en-GB" sz="2000" dirty="0" smtClean="0"/>
              <a:t>.</a:t>
            </a:r>
          </a:p>
          <a:p>
            <a:pPr lvl="0"/>
            <a:r>
              <a:rPr lang="en-GB" sz="2000" dirty="0" smtClean="0"/>
              <a:t> </a:t>
            </a:r>
            <a:r>
              <a:rPr lang="en-GB" sz="2000" dirty="0"/>
              <a:t>Yes we have IT support.</a:t>
            </a:r>
          </a:p>
          <a:p>
            <a:r>
              <a:rPr lang="en-GB" sz="2000" dirty="0"/>
              <a:t>Submitted to admissions </a:t>
            </a:r>
            <a:r>
              <a:rPr lang="en-GB" sz="2000" dirty="0" smtClean="0"/>
              <a:t>team/assistant</a:t>
            </a:r>
          </a:p>
          <a:p>
            <a:r>
              <a:rPr lang="en-GB" sz="2000" dirty="0" smtClean="0"/>
              <a:t>Webinars </a:t>
            </a:r>
            <a:r>
              <a:rPr lang="en-GB" sz="2000" dirty="0"/>
              <a:t>for offer holders are held to support with completion of portfolio.</a:t>
            </a:r>
            <a:endParaRPr lang="en-GB" sz="2000" dirty="0" smtClean="0"/>
          </a:p>
          <a:p>
            <a:endParaRPr lang="en-GB" sz="2400" dirty="0"/>
          </a:p>
        </p:txBody>
      </p:sp>
      <p:pic>
        <p:nvPicPr>
          <p:cNvPr id="614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796805"/>
            <a:ext cx="14255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aroline\AppData\Local\Microsoft\Windows\Temporary Internet Files\Content.IE5\ZO8TWS47\gen-networking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47" y="37305"/>
            <a:ext cx="1382737" cy="9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8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8229600" cy="720080"/>
          </a:xfrm>
        </p:spPr>
        <p:txBody>
          <a:bodyPr/>
          <a:lstStyle/>
          <a:p>
            <a:pPr algn="l"/>
            <a:r>
              <a:rPr lang="en-GB" sz="2400" b="1" dirty="0" smtClean="0"/>
              <a:t>6. How </a:t>
            </a:r>
            <a:r>
              <a:rPr lang="en-GB" sz="2400" b="1" dirty="0"/>
              <a:t>did you get over online submission if students not registered onto the programme yet?</a:t>
            </a:r>
            <a:endParaRPr lang="en-GB" sz="2400" b="1" dirty="0">
              <a:solidFill>
                <a:srgbClr val="00A2D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75767" y="2276872"/>
            <a:ext cx="7776864" cy="4752528"/>
          </a:xfrm>
        </p:spPr>
        <p:txBody>
          <a:bodyPr/>
          <a:lstStyle/>
          <a:p>
            <a:pPr lvl="0"/>
            <a:r>
              <a:rPr lang="en-GB" sz="2000" dirty="0" smtClean="0"/>
              <a:t>Document emailed  </a:t>
            </a:r>
            <a:r>
              <a:rPr lang="en-GB" sz="2000" dirty="0"/>
              <a:t>to the Subject Co-ordinator </a:t>
            </a:r>
          </a:p>
          <a:p>
            <a:pPr lvl="0"/>
            <a:r>
              <a:rPr lang="en-GB" sz="2000" dirty="0" smtClean="0"/>
              <a:t>Students </a:t>
            </a:r>
            <a:r>
              <a:rPr lang="en-GB" sz="2000" dirty="0"/>
              <a:t>send them form their private e mail addresses.</a:t>
            </a:r>
          </a:p>
          <a:p>
            <a:pPr lvl="0"/>
            <a:r>
              <a:rPr lang="en-GB" sz="2000" dirty="0"/>
              <a:t>Applicants are given an external pebble pad account using their applicant number.  This is then rolled over into a student account once enrolled on the programme</a:t>
            </a:r>
          </a:p>
          <a:p>
            <a:r>
              <a:rPr lang="en-GB" sz="2000" dirty="0"/>
              <a:t>Admissions team email to programme lead, who emails it back after </a:t>
            </a:r>
            <a:r>
              <a:rPr lang="en-GB" sz="2000" dirty="0" smtClean="0"/>
              <a:t>review</a:t>
            </a:r>
          </a:p>
          <a:p>
            <a:r>
              <a:rPr lang="en-GB" sz="2000" dirty="0" smtClean="0"/>
              <a:t>Temporary access to BB platform and then rolled over to student account</a:t>
            </a:r>
            <a:endParaRPr lang="en-GB" sz="2000" dirty="0"/>
          </a:p>
        </p:txBody>
      </p:sp>
      <p:pic>
        <p:nvPicPr>
          <p:cNvPr id="717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661248"/>
            <a:ext cx="14255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aroline\AppData\Local\Microsoft\Windows\Temporary Internet Files\Content.IE5\ZO8TWS47\gen-networking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63" y="37305"/>
            <a:ext cx="1382737" cy="9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0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8229600" cy="1080120"/>
          </a:xfrm>
        </p:spPr>
        <p:txBody>
          <a:bodyPr/>
          <a:lstStyle/>
          <a:p>
            <a:pPr algn="l"/>
            <a:r>
              <a:rPr lang="en-GB" sz="2400" b="1" dirty="0" smtClean="0"/>
              <a:t>7.Which </a:t>
            </a:r>
            <a:r>
              <a:rPr lang="en-GB" sz="2400" b="1" dirty="0"/>
              <a:t>academic skills have you felt that GENs needed support with?</a:t>
            </a:r>
            <a:endParaRPr lang="en-GB" sz="2400" b="1" dirty="0">
              <a:solidFill>
                <a:srgbClr val="00A2D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49824" y="2376264"/>
            <a:ext cx="7776864" cy="3429000"/>
          </a:xfrm>
        </p:spPr>
        <p:txBody>
          <a:bodyPr/>
          <a:lstStyle/>
          <a:p>
            <a:pPr lvl="0"/>
            <a:r>
              <a:rPr lang="en-GB" sz="2000" dirty="0"/>
              <a:t>Sessions on writing at master’s level, searching/ appraising </a:t>
            </a:r>
            <a:r>
              <a:rPr lang="en-GB" sz="2000" dirty="0" smtClean="0"/>
              <a:t>literature, referencing, critical analysis</a:t>
            </a:r>
          </a:p>
          <a:p>
            <a:pPr lvl="0"/>
            <a:r>
              <a:rPr lang="en-GB" sz="2000" dirty="0"/>
              <a:t>A</a:t>
            </a:r>
            <a:r>
              <a:rPr lang="en-GB" sz="2000" dirty="0" smtClean="0"/>
              <a:t>dditional </a:t>
            </a:r>
            <a:r>
              <a:rPr lang="en-GB" sz="2000" dirty="0"/>
              <a:t>support for students who have English as a second language</a:t>
            </a:r>
            <a:r>
              <a:rPr lang="en-GB" sz="2000" dirty="0" smtClean="0"/>
              <a:t>.</a:t>
            </a:r>
          </a:p>
          <a:p>
            <a:pPr lvl="0"/>
            <a:r>
              <a:rPr lang="en-GB" sz="2000" dirty="0" smtClean="0"/>
              <a:t> </a:t>
            </a:r>
            <a:r>
              <a:rPr lang="en-GB" sz="2000" dirty="0"/>
              <a:t>EBL give opportunity for </a:t>
            </a:r>
            <a:r>
              <a:rPr lang="en-GB" sz="2000" dirty="0" smtClean="0"/>
              <a:t>regular formative </a:t>
            </a:r>
            <a:r>
              <a:rPr lang="en-GB" sz="2000" dirty="0"/>
              <a:t>feedback prior to first assessment.</a:t>
            </a:r>
          </a:p>
          <a:p>
            <a:pPr lvl="0"/>
            <a:r>
              <a:rPr lang="en-GB" sz="2000" dirty="0"/>
              <a:t>C</a:t>
            </a:r>
            <a:r>
              <a:rPr lang="en-GB" sz="2000" dirty="0" smtClean="0"/>
              <a:t>ritical </a:t>
            </a:r>
            <a:r>
              <a:rPr lang="en-GB" sz="2000" dirty="0"/>
              <a:t>thinking skills for M Level study</a:t>
            </a:r>
            <a:r>
              <a:rPr lang="en-GB" sz="2000" dirty="0" smtClean="0"/>
              <a:t>. ( More notable when taking only Science Graduates) </a:t>
            </a:r>
            <a:endParaRPr lang="en-GB" sz="2400" dirty="0"/>
          </a:p>
          <a:p>
            <a:pPr lvl="0"/>
            <a:r>
              <a:rPr lang="en-GB" sz="2000" dirty="0"/>
              <a:t>S</a:t>
            </a:r>
            <a:r>
              <a:rPr lang="en-GB" sz="2000" dirty="0" smtClean="0"/>
              <a:t>ignificant </a:t>
            </a:r>
            <a:r>
              <a:rPr lang="en-GB" sz="2000" dirty="0"/>
              <a:t>number who struggle with reflection (in all its forms) as a concept</a:t>
            </a:r>
            <a:r>
              <a:rPr lang="en-GB" sz="2400" dirty="0"/>
              <a:t>. </a:t>
            </a:r>
            <a:endParaRPr lang="en-GB" sz="2400" dirty="0" smtClean="0"/>
          </a:p>
        </p:txBody>
      </p:sp>
      <p:pic>
        <p:nvPicPr>
          <p:cNvPr id="819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805264"/>
            <a:ext cx="14255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aroline\AppData\Local\Microsoft\Windows\Temporary Internet Files\Content.IE5\ZO8TWS47\gen-networking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63" y="37305"/>
            <a:ext cx="1382737" cy="9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5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84151" y="1772816"/>
            <a:ext cx="7776864" cy="3429000"/>
          </a:xfrm>
        </p:spPr>
        <p:txBody>
          <a:bodyPr/>
          <a:lstStyle/>
          <a:p>
            <a:pPr lvl="0"/>
            <a:r>
              <a:rPr lang="en-GB" sz="2000" dirty="0" smtClean="0"/>
              <a:t>Research </a:t>
            </a:r>
            <a:r>
              <a:rPr lang="en-GB" sz="2000" dirty="0"/>
              <a:t>paradigms in Health and Social </a:t>
            </a:r>
            <a:r>
              <a:rPr lang="en-GB" sz="2000" dirty="0" smtClean="0"/>
              <a:t>Care</a:t>
            </a:r>
            <a:endParaRPr lang="en-GB" sz="2000" dirty="0"/>
          </a:p>
          <a:p>
            <a:pPr lvl="0"/>
            <a:r>
              <a:rPr lang="en-GB" sz="2000" dirty="0" smtClean="0"/>
              <a:t>Variable - </a:t>
            </a:r>
            <a:r>
              <a:rPr lang="en-GB" sz="2000" dirty="0"/>
              <a:t>depending on subject of the previous </a:t>
            </a:r>
            <a:r>
              <a:rPr lang="en-GB" sz="2000" dirty="0" smtClean="0"/>
              <a:t>degree</a:t>
            </a:r>
          </a:p>
          <a:p>
            <a:pPr lvl="0"/>
            <a:r>
              <a:rPr lang="en-GB" sz="2000" dirty="0" smtClean="0"/>
              <a:t>Varies</a:t>
            </a:r>
            <a:r>
              <a:rPr lang="en-GB" sz="2000" dirty="0"/>
              <a:t>. Expectations of </a:t>
            </a:r>
            <a:r>
              <a:rPr lang="en-GB" sz="2000" dirty="0" smtClean="0"/>
              <a:t>L7</a:t>
            </a:r>
            <a:endParaRPr lang="en-GB" sz="2000" dirty="0"/>
          </a:p>
          <a:p>
            <a:r>
              <a:rPr lang="en-GB" sz="2000" dirty="0"/>
              <a:t>Anticipated support required for writing at level 7 - students advised to utilise support from library and support </a:t>
            </a:r>
            <a:r>
              <a:rPr lang="en-GB" sz="2000" dirty="0" smtClean="0"/>
              <a:t>services</a:t>
            </a:r>
          </a:p>
          <a:p>
            <a:r>
              <a:rPr lang="en-GB" sz="2000" dirty="0" smtClean="0"/>
              <a:t>Built in sessions in TT from enhanced learning services around M level writing and expectations </a:t>
            </a:r>
            <a:endParaRPr lang="en-GB" sz="2000" dirty="0"/>
          </a:p>
        </p:txBody>
      </p:sp>
      <p:pic>
        <p:nvPicPr>
          <p:cNvPr id="921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661248"/>
            <a:ext cx="14255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aroline\AppData\Local\Microsoft\Windows\Temporary Internet Files\Content.IE5\ZO8TWS47\gen-networking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63" y="37305"/>
            <a:ext cx="1382737" cy="9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liam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William2</Template>
  <TotalTime>325</TotalTime>
  <Words>1829</Words>
  <Application>Microsoft Office PowerPoint</Application>
  <PresentationFormat>On-screen Show (4:3)</PresentationFormat>
  <Paragraphs>149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ＭＳ Ｐゴシック</vt:lpstr>
      <vt:lpstr>Arial</vt:lpstr>
      <vt:lpstr>Calibri</vt:lpstr>
      <vt:lpstr>William2</vt:lpstr>
      <vt:lpstr>PowerPoint Presentation</vt:lpstr>
      <vt:lpstr> 1. APL entrance requirements?</vt:lpstr>
      <vt:lpstr> 2. APL portfolio requirements </vt:lpstr>
      <vt:lpstr>3. Will APL requirements change with new NMC standards?</vt:lpstr>
      <vt:lpstr> 4.How are APL portfolios submitted?</vt:lpstr>
      <vt:lpstr>5.What IT/admin was required to support APL submission?</vt:lpstr>
      <vt:lpstr>6. How did you get over online submission if students not registered onto the programme yet?</vt:lpstr>
      <vt:lpstr>7.Which academic skills have you felt that GENs needed support with?</vt:lpstr>
      <vt:lpstr>PowerPoint Presentation</vt:lpstr>
      <vt:lpstr>8. Identify what strategies/interventions have been put in place to support academic skills.</vt:lpstr>
      <vt:lpstr>9. What areas do you find the gaps are in Biosciences?</vt:lpstr>
      <vt:lpstr>10. What strategies/interventions have been implemented to support the Biosciences/new curriculum?</vt:lpstr>
      <vt:lpstr>11. How is EBP integrated throughout the GEN programmes?</vt:lpstr>
      <vt:lpstr>12.Identify any innovative approaches that students have found beneficial in understanding the link between theory and practice.</vt:lpstr>
      <vt:lpstr>PowerPoint Presentation</vt:lpstr>
      <vt:lpstr>13. What strategies/approaches have you used for leadership development and how have they been evaluated by students?</vt:lpstr>
      <vt:lpstr>14. Identify innovative approaches to teaching and learning strategies?</vt:lpstr>
      <vt:lpstr>15. Identify approaches to student led teaching and learning/ how this is integrated into leadership development.</vt:lpstr>
      <vt:lpstr>16. Identify what teaching and learning strategies work best and least best.</vt:lpstr>
      <vt:lpstr>17.How will clinical skills simulation be adopted into your curriculum?</vt:lpstr>
      <vt:lpstr>18. Identify any best practice approaches that you feel can be used to teach clinical skills and simulation</vt:lpstr>
      <vt:lpstr>19.What approaches / interventions have you used to enhance practice experience?</vt:lpstr>
      <vt:lpstr>PowerPoint Presentation</vt:lpstr>
      <vt:lpstr>20. What pastoral support have you found GENs required more input from?</vt:lpstr>
      <vt:lpstr>PowerPoint Presentation</vt:lpstr>
      <vt:lpstr>21. What approaches have you used to support pastoral care?</vt:lpstr>
      <vt:lpstr>PowerPoint Presentation</vt:lpstr>
    </vt:vector>
  </TitlesOfParts>
  <Company>The University of East Anglia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xry09jku</dc:creator>
  <cp:lastModifiedBy>Gemma Stacey</cp:lastModifiedBy>
  <cp:revision>37</cp:revision>
  <dcterms:created xsi:type="dcterms:W3CDTF">2011-02-09T11:19:19Z</dcterms:created>
  <dcterms:modified xsi:type="dcterms:W3CDTF">2018-11-05T13:52:01Z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